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34"/>
  </p:notesMasterIdLst>
  <p:sldIdLst>
    <p:sldId id="256" r:id="rId2"/>
    <p:sldId id="319" r:id="rId3"/>
    <p:sldId id="358" r:id="rId4"/>
    <p:sldId id="297" r:id="rId5"/>
    <p:sldId id="320" r:id="rId6"/>
    <p:sldId id="322" r:id="rId7"/>
    <p:sldId id="352" r:id="rId8"/>
    <p:sldId id="326" r:id="rId9"/>
    <p:sldId id="329" r:id="rId10"/>
    <p:sldId id="354" r:id="rId11"/>
    <p:sldId id="356" r:id="rId12"/>
    <p:sldId id="330" r:id="rId13"/>
    <p:sldId id="355" r:id="rId14"/>
    <p:sldId id="333" r:id="rId15"/>
    <p:sldId id="334" r:id="rId16"/>
    <p:sldId id="335" r:id="rId17"/>
    <p:sldId id="336" r:id="rId18"/>
    <p:sldId id="337" r:id="rId19"/>
    <p:sldId id="338" r:id="rId20"/>
    <p:sldId id="343" r:id="rId21"/>
    <p:sldId id="340" r:id="rId22"/>
    <p:sldId id="341" r:id="rId23"/>
    <p:sldId id="345" r:id="rId24"/>
    <p:sldId id="346" r:id="rId25"/>
    <p:sldId id="348" r:id="rId26"/>
    <p:sldId id="349" r:id="rId27"/>
    <p:sldId id="359" r:id="rId28"/>
    <p:sldId id="360" r:id="rId29"/>
    <p:sldId id="361" r:id="rId30"/>
    <p:sldId id="350" r:id="rId31"/>
    <p:sldId id="351" r:id="rId32"/>
    <p:sldId id="314" r:id="rId33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66"/>
    <a:srgbClr val="0000A0"/>
    <a:srgbClr val="321C82"/>
    <a:srgbClr val="E20000"/>
    <a:srgbClr val="11007A"/>
    <a:srgbClr val="E0025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FD0F851-EC5A-4D38-B0AD-8093EC10F338}" styleName="Светлый стиль 1 -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0660B408-B3CF-4A94-85FC-2B1E0A45F4A2}" styleName="Темный стиль 2 - акцент 1/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5202B0CA-FC54-4496-8BCA-5EF66A818D29}" styleName="Темный стиль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6E25E649-3F16-4E02-A733-19D2CDBF48F0}" styleName="Средний стиль 3 -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85BE263C-DBD7-4A20-BB59-AAB30ACAA65A}" styleName="Средний стиль 3 - 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8EC20E35-A176-4012-BC5E-935CFFF8708E}" styleName="Средний стиль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544" autoAdjust="0"/>
    <p:restoredTop sz="97471" autoAdjust="0"/>
  </p:normalViewPr>
  <p:slideViewPr>
    <p:cSldViewPr>
      <p:cViewPr>
        <p:scale>
          <a:sx n="91" d="100"/>
          <a:sy n="91" d="100"/>
        </p:scale>
        <p:origin x="-1166" y="-470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9277138028000851"/>
          <c:y val="6.3579613762570847E-2"/>
          <c:w val="0.44198178091579221"/>
          <c:h val="0.83068908268610575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местный бюджет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1.9106673332592701E-2"/>
                  <c:y val="1.363885074962667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1.3227696922564159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2.2046161537606933E-2"/>
                  <c:y val="-3.40971268740666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400" baseline="0">
                    <a:solidFill>
                      <a:srgbClr val="0000A0"/>
                    </a:solidFill>
                    <a:latin typeface="Liberation Serif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Лист1!$A$2:$A$4</c:f>
              <c:numCache>
                <c:formatCode>General</c:formatCode>
                <c:ptCount val="3"/>
                <c:pt idx="0">
                  <c:v>2018</c:v>
                </c:pt>
                <c:pt idx="1">
                  <c:v>2019</c:v>
                </c:pt>
                <c:pt idx="2">
                  <c:v>2020</c:v>
                </c:pt>
              </c:numCache>
            </c:numRef>
          </c:cat>
          <c:val>
            <c:numRef>
              <c:f>Лист1!$B$2:$B$4</c:f>
              <c:numCache>
                <c:formatCode>#,##0.0</c:formatCode>
                <c:ptCount val="3"/>
                <c:pt idx="0">
                  <c:v>214629.6</c:v>
                </c:pt>
                <c:pt idx="1">
                  <c:v>234824.5</c:v>
                </c:pt>
                <c:pt idx="2">
                  <c:v>246441.05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федеральный и областной бюджет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0"/>
                  <c:y val="-3.409712687406669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1.1757952820057031E-2"/>
                  <c:y val="-2.045827612444001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400" baseline="0">
                    <a:solidFill>
                      <a:srgbClr val="0000A0"/>
                    </a:solidFill>
                    <a:latin typeface="Liberation Serif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Лист1!$A$2:$A$4</c:f>
              <c:numCache>
                <c:formatCode>General</c:formatCode>
                <c:ptCount val="3"/>
                <c:pt idx="0">
                  <c:v>2018</c:v>
                </c:pt>
                <c:pt idx="1">
                  <c:v>2019</c:v>
                </c:pt>
                <c:pt idx="2">
                  <c:v>2020</c:v>
                </c:pt>
              </c:numCache>
            </c:numRef>
          </c:cat>
          <c:val>
            <c:numRef>
              <c:f>Лист1!$C$2:$C$4</c:f>
              <c:numCache>
                <c:formatCode>#,##0.0</c:formatCode>
                <c:ptCount val="3"/>
                <c:pt idx="0">
                  <c:v>26149</c:v>
                </c:pt>
                <c:pt idx="1">
                  <c:v>40200.400000000001</c:v>
                </c:pt>
                <c:pt idx="2">
                  <c:v>16570.2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внебюджет</c:v>
                </c:pt>
              </c:strCache>
            </c:strRef>
          </c:tx>
          <c:spPr>
            <a:solidFill>
              <a:srgbClr val="FFC000"/>
            </a:solidFill>
          </c:spPr>
          <c:invertIfNegative val="0"/>
          <c:dLbls>
            <c:dLbl>
              <c:idx val="0"/>
              <c:layout>
                <c:manualLayout>
                  <c:x val="3.2334370255156834E-2"/>
                  <c:y val="3.409712687406669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3.5273858460171094E-2"/>
                  <c:y val="2.727770149925335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3.0864626152649705E-2"/>
                  <c:y val="2.045827612444001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400" baseline="0">
                    <a:solidFill>
                      <a:srgbClr val="0000A0"/>
                    </a:solidFill>
                    <a:latin typeface="Liberation Serif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Лист1!$A$2:$A$4</c:f>
              <c:numCache>
                <c:formatCode>General</c:formatCode>
                <c:ptCount val="3"/>
                <c:pt idx="0">
                  <c:v>2018</c:v>
                </c:pt>
                <c:pt idx="1">
                  <c:v>2019</c:v>
                </c:pt>
                <c:pt idx="2">
                  <c:v>2020</c:v>
                </c:pt>
              </c:numCache>
            </c:numRef>
          </c:cat>
          <c:val>
            <c:numRef>
              <c:f>Лист1!$D$2:$D$4</c:f>
              <c:numCache>
                <c:formatCode>#,##0.0</c:formatCode>
                <c:ptCount val="3"/>
                <c:pt idx="0">
                  <c:v>22346.5</c:v>
                </c:pt>
                <c:pt idx="1">
                  <c:v>19707</c:v>
                </c:pt>
                <c:pt idx="2">
                  <c:v>10062.700000000001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2305920"/>
        <c:axId val="32307456"/>
      </c:barChart>
      <c:catAx>
        <c:axId val="3230592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32307456"/>
        <c:crosses val="autoZero"/>
        <c:auto val="1"/>
        <c:lblAlgn val="ctr"/>
        <c:lblOffset val="100"/>
        <c:noMultiLvlLbl val="0"/>
      </c:catAx>
      <c:valAx>
        <c:axId val="32307456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/>
          <a:lstStyle/>
          <a:p>
            <a:pPr>
              <a:defRPr sz="1400" baseline="0">
                <a:latin typeface="Liberation Serif" pitchFamily="18" charset="0"/>
              </a:defRPr>
            </a:pPr>
            <a:endParaRPr lang="ru-RU"/>
          </a:p>
        </c:txPr>
        <c:crossAx val="32305920"/>
        <c:crosses val="autoZero"/>
        <c:crossBetween val="between"/>
      </c:valAx>
    </c:plotArea>
    <c:legend>
      <c:legendPos val="r"/>
      <c:layout/>
      <c:overlay val="0"/>
      <c:txPr>
        <a:bodyPr/>
        <a:lstStyle/>
        <a:p>
          <a:pPr>
            <a:defRPr sz="1400" baseline="0">
              <a:latin typeface="Liberation Serif" pitchFamily="18" charset="0"/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CEE3425-59AA-4ABE-9B55-7A409E38003E}" type="doc">
      <dgm:prSet loTypeId="urn:microsoft.com/office/officeart/2008/layout/HorizontalMultiLevelHierarchy" loCatId="hierarchy" qsTypeId="urn:microsoft.com/office/officeart/2005/8/quickstyle/simple5" qsCatId="simple" csTypeId="urn:microsoft.com/office/officeart/2005/8/colors/accent0_3" csCatId="mainScheme" phldr="1"/>
      <dgm:spPr/>
      <dgm:t>
        <a:bodyPr/>
        <a:lstStyle/>
        <a:p>
          <a:endParaRPr lang="ru-RU"/>
        </a:p>
      </dgm:t>
    </dgm:pt>
    <dgm:pt modelId="{476C8C86-4ABC-4DD2-89D7-612D400B9AA1}">
      <dgm:prSet phldrT="[Текст]" custT="1"/>
      <dgm:spPr>
        <a:solidFill>
          <a:srgbClr val="0000CC"/>
        </a:solidFill>
      </dgm:spPr>
      <dgm:t>
        <a:bodyPr/>
        <a:lstStyle/>
        <a:p>
          <a:r>
            <a:rPr lang="ru-RU" sz="2800" b="1" dirty="0" smtClean="0">
              <a:solidFill>
                <a:schemeClr val="bg1"/>
              </a:solidFill>
              <a:latin typeface="Liberation Serif" pitchFamily="18" charset="0"/>
            </a:rPr>
            <a:t>МОУК (455 чел.)</a:t>
          </a:r>
          <a:endParaRPr lang="ru-RU" sz="2800" b="1" dirty="0">
            <a:solidFill>
              <a:schemeClr val="bg1"/>
            </a:solidFill>
            <a:latin typeface="Liberation Serif" pitchFamily="18" charset="0"/>
          </a:endParaRPr>
        </a:p>
      </dgm:t>
    </dgm:pt>
    <dgm:pt modelId="{BB286A14-0BDB-41F6-8277-A5F11F01A1CD}" type="parTrans" cxnId="{C15D1C95-CCF2-4545-876B-9D841388F115}">
      <dgm:prSet/>
      <dgm:spPr/>
      <dgm:t>
        <a:bodyPr/>
        <a:lstStyle/>
        <a:p>
          <a:endParaRPr lang="ru-RU"/>
        </a:p>
      </dgm:t>
    </dgm:pt>
    <dgm:pt modelId="{23A97CA7-D532-4844-B10A-5FBA34D66A68}" type="sibTrans" cxnId="{C15D1C95-CCF2-4545-876B-9D841388F115}">
      <dgm:prSet/>
      <dgm:spPr/>
      <dgm:t>
        <a:bodyPr/>
        <a:lstStyle/>
        <a:p>
          <a:endParaRPr lang="ru-RU"/>
        </a:p>
      </dgm:t>
    </dgm:pt>
    <dgm:pt modelId="{9A518CDF-379F-4552-958B-575A3263863E}">
      <dgm:prSet phldrT="[Текст]" custT="1"/>
      <dgm:spPr>
        <a:solidFill>
          <a:srgbClr val="0000CC"/>
        </a:solidFill>
      </dgm:spPr>
      <dgm:t>
        <a:bodyPr/>
        <a:lstStyle/>
        <a:p>
          <a:r>
            <a:rPr lang="ru-RU" sz="1400" b="1" dirty="0" smtClean="0">
              <a:latin typeface="Liberation Serif" pitchFamily="18" charset="0"/>
            </a:rPr>
            <a:t>Управление культуры</a:t>
          </a:r>
        </a:p>
        <a:p>
          <a:r>
            <a:rPr lang="ru-RU" sz="1400" b="1" dirty="0" smtClean="0">
              <a:latin typeface="Liberation Serif" pitchFamily="18" charset="0"/>
            </a:rPr>
            <a:t> (2 человека</a:t>
          </a:r>
          <a:r>
            <a:rPr lang="ru-RU" sz="1400" b="1" dirty="0" smtClean="0"/>
            <a:t>)</a:t>
          </a:r>
          <a:endParaRPr lang="ru-RU" sz="1400" b="1" dirty="0"/>
        </a:p>
      </dgm:t>
    </dgm:pt>
    <dgm:pt modelId="{2298060D-73C5-46AA-925E-74DE33A76BCF}" type="parTrans" cxnId="{922B5648-CF9B-43C1-B3F3-C13694A798E2}">
      <dgm:prSet/>
      <dgm:spPr/>
      <dgm:t>
        <a:bodyPr/>
        <a:lstStyle/>
        <a:p>
          <a:endParaRPr lang="ru-RU"/>
        </a:p>
      </dgm:t>
    </dgm:pt>
    <dgm:pt modelId="{3CDA06C6-8B6E-432E-95FE-BEC63B072DF6}" type="sibTrans" cxnId="{922B5648-CF9B-43C1-B3F3-C13694A798E2}">
      <dgm:prSet/>
      <dgm:spPr/>
      <dgm:t>
        <a:bodyPr/>
        <a:lstStyle/>
        <a:p>
          <a:endParaRPr lang="ru-RU"/>
        </a:p>
      </dgm:t>
    </dgm:pt>
    <dgm:pt modelId="{1073E37E-3A7A-43FE-A96B-96DDDC236869}">
      <dgm:prSet phldrT="[Текст]" custT="1"/>
      <dgm:spPr>
        <a:solidFill>
          <a:srgbClr val="0000CC"/>
        </a:solidFill>
      </dgm:spPr>
      <dgm:t>
        <a:bodyPr/>
        <a:lstStyle/>
        <a:p>
          <a:r>
            <a:rPr lang="ru-RU" sz="1400" b="1" dirty="0" smtClean="0">
              <a:latin typeface="Liberation Serif" pitchFamily="18" charset="0"/>
            </a:rPr>
            <a:t>ДШИ</a:t>
          </a:r>
        </a:p>
        <a:p>
          <a:r>
            <a:rPr lang="ru-RU" sz="1400" b="1" dirty="0" smtClean="0">
              <a:latin typeface="Liberation Serif" pitchFamily="18" charset="0"/>
            </a:rPr>
            <a:t>4 учреждения</a:t>
          </a:r>
        </a:p>
        <a:p>
          <a:r>
            <a:rPr lang="ru-RU" sz="1400" b="1" dirty="0" smtClean="0">
              <a:latin typeface="Liberation Serif" pitchFamily="18" charset="0"/>
            </a:rPr>
            <a:t> (159 человек</a:t>
          </a:r>
          <a:r>
            <a:rPr lang="ru-RU" sz="1400" dirty="0" smtClean="0"/>
            <a:t>)</a:t>
          </a:r>
          <a:endParaRPr lang="ru-RU" sz="1400" dirty="0"/>
        </a:p>
      </dgm:t>
    </dgm:pt>
    <dgm:pt modelId="{8CFC109B-062B-4796-BBA7-BE27516BFA07}" type="parTrans" cxnId="{4BB67FE6-F7DC-4A1A-96E2-E331A8580767}">
      <dgm:prSet/>
      <dgm:spPr/>
      <dgm:t>
        <a:bodyPr/>
        <a:lstStyle/>
        <a:p>
          <a:endParaRPr lang="ru-RU"/>
        </a:p>
      </dgm:t>
    </dgm:pt>
    <dgm:pt modelId="{AC4CB12D-8828-4EE1-9488-48C989D89D36}" type="sibTrans" cxnId="{4BB67FE6-F7DC-4A1A-96E2-E331A8580767}">
      <dgm:prSet/>
      <dgm:spPr/>
      <dgm:t>
        <a:bodyPr/>
        <a:lstStyle/>
        <a:p>
          <a:endParaRPr lang="ru-RU"/>
        </a:p>
      </dgm:t>
    </dgm:pt>
    <dgm:pt modelId="{8B1342DA-8AF5-4685-9519-AD9FE52242D5}">
      <dgm:prSet custT="1"/>
      <dgm:spPr>
        <a:solidFill>
          <a:srgbClr val="0000CC"/>
        </a:solidFill>
      </dgm:spPr>
      <dgm:t>
        <a:bodyPr/>
        <a:lstStyle/>
        <a:p>
          <a:r>
            <a:rPr lang="ru-RU" sz="1400" b="1" dirty="0" smtClean="0">
              <a:latin typeface="Liberation Serif" pitchFamily="18" charset="0"/>
            </a:rPr>
            <a:t>Учреждения культуры </a:t>
          </a:r>
        </a:p>
        <a:p>
          <a:r>
            <a:rPr lang="ru-RU" sz="1400" b="1" dirty="0" smtClean="0">
              <a:latin typeface="Liberation Serif" pitchFamily="18" charset="0"/>
            </a:rPr>
            <a:t>5 учреждений </a:t>
          </a:r>
        </a:p>
        <a:p>
          <a:r>
            <a:rPr lang="ru-RU" sz="1400" b="1" dirty="0" smtClean="0">
              <a:latin typeface="Liberation Serif" pitchFamily="18" charset="0"/>
            </a:rPr>
            <a:t>(267 человек)</a:t>
          </a:r>
          <a:endParaRPr lang="ru-RU" sz="1400" b="1" dirty="0">
            <a:latin typeface="Liberation Serif" pitchFamily="18" charset="0"/>
          </a:endParaRPr>
        </a:p>
      </dgm:t>
    </dgm:pt>
    <dgm:pt modelId="{A8628F27-4C34-4CE3-BE56-AF00BB9F2C2A}" type="parTrans" cxnId="{6205AB6B-FAC1-43E5-A491-F8938190E3B4}">
      <dgm:prSet/>
      <dgm:spPr/>
      <dgm:t>
        <a:bodyPr/>
        <a:lstStyle/>
        <a:p>
          <a:endParaRPr lang="ru-RU"/>
        </a:p>
      </dgm:t>
    </dgm:pt>
    <dgm:pt modelId="{B0E8268E-F84D-4C2C-AD40-BE21ABECBAB4}" type="sibTrans" cxnId="{6205AB6B-FAC1-43E5-A491-F8938190E3B4}">
      <dgm:prSet/>
      <dgm:spPr/>
      <dgm:t>
        <a:bodyPr/>
        <a:lstStyle/>
        <a:p>
          <a:endParaRPr lang="ru-RU"/>
        </a:p>
      </dgm:t>
    </dgm:pt>
    <dgm:pt modelId="{31EE0852-89D8-4C55-9EDF-3F9717CA1316}">
      <dgm:prSet phldrT="[Текст]" custT="1"/>
      <dgm:spPr>
        <a:solidFill>
          <a:srgbClr val="0000CC"/>
        </a:solidFill>
      </dgm:spPr>
      <dgm:t>
        <a:bodyPr/>
        <a:lstStyle/>
        <a:p>
          <a:r>
            <a:rPr lang="ru-RU" sz="1400" b="1" dirty="0" smtClean="0">
              <a:latin typeface="Liberation Serif" pitchFamily="18" charset="0"/>
            </a:rPr>
            <a:t>МКУ «УОФХДМУК» </a:t>
          </a:r>
        </a:p>
        <a:p>
          <a:r>
            <a:rPr lang="ru-RU" sz="1400" b="1" dirty="0" smtClean="0">
              <a:latin typeface="Liberation Serif" pitchFamily="18" charset="0"/>
            </a:rPr>
            <a:t>( 27 человек)</a:t>
          </a:r>
          <a:endParaRPr lang="ru-RU" sz="1400" b="1" dirty="0">
            <a:latin typeface="Liberation Serif" pitchFamily="18" charset="0"/>
          </a:endParaRPr>
        </a:p>
      </dgm:t>
    </dgm:pt>
    <dgm:pt modelId="{D80F3D51-BFAE-4394-BF29-5CEC3FB9898E}" type="sibTrans" cxnId="{0BF1F806-12B1-4FD3-8DA5-F25ED3EEBA46}">
      <dgm:prSet/>
      <dgm:spPr/>
      <dgm:t>
        <a:bodyPr/>
        <a:lstStyle/>
        <a:p>
          <a:endParaRPr lang="ru-RU"/>
        </a:p>
      </dgm:t>
    </dgm:pt>
    <dgm:pt modelId="{1DD5C02D-CE8D-41DD-B5B1-771EF08CD35D}" type="parTrans" cxnId="{0BF1F806-12B1-4FD3-8DA5-F25ED3EEBA46}">
      <dgm:prSet/>
      <dgm:spPr/>
      <dgm:t>
        <a:bodyPr/>
        <a:lstStyle/>
        <a:p>
          <a:endParaRPr lang="ru-RU"/>
        </a:p>
      </dgm:t>
    </dgm:pt>
    <dgm:pt modelId="{735DEF31-22EF-4EAE-88B8-5757F95FDC51}" type="pres">
      <dgm:prSet presAssocID="{2CEE3425-59AA-4ABE-9B55-7A409E38003E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68A0211-4A75-4A8F-AFE1-12B2A28276F5}" type="pres">
      <dgm:prSet presAssocID="{476C8C86-4ABC-4DD2-89D7-612D400B9AA1}" presName="root1" presStyleCnt="0"/>
      <dgm:spPr/>
      <dgm:t>
        <a:bodyPr/>
        <a:lstStyle/>
        <a:p>
          <a:endParaRPr lang="ru-RU"/>
        </a:p>
      </dgm:t>
    </dgm:pt>
    <dgm:pt modelId="{1FAA95FE-FADD-4070-9538-BA0BD7144683}" type="pres">
      <dgm:prSet presAssocID="{476C8C86-4ABC-4DD2-89D7-612D400B9AA1}" presName="LevelOneTextNode" presStyleLbl="node0" presStyleIdx="0" presStyleCnt="1" custScaleX="111790" custScaleY="146429" custLinFactX="-300000" custLinFactNeighborX="-350032" custLinFactNeighborY="280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1A43DC9-2C2F-4EE2-9BA2-C0CBDB6565AE}" type="pres">
      <dgm:prSet presAssocID="{476C8C86-4ABC-4DD2-89D7-612D400B9AA1}" presName="level2hierChild" presStyleCnt="0"/>
      <dgm:spPr/>
      <dgm:t>
        <a:bodyPr/>
        <a:lstStyle/>
        <a:p>
          <a:endParaRPr lang="ru-RU"/>
        </a:p>
      </dgm:t>
    </dgm:pt>
    <dgm:pt modelId="{94EB78CD-DE84-4CDF-A450-6736C2812754}" type="pres">
      <dgm:prSet presAssocID="{2298060D-73C5-46AA-925E-74DE33A76BCF}" presName="conn2-1" presStyleLbl="parChTrans1D2" presStyleIdx="0" presStyleCnt="4"/>
      <dgm:spPr/>
      <dgm:t>
        <a:bodyPr/>
        <a:lstStyle/>
        <a:p>
          <a:endParaRPr lang="ru-RU"/>
        </a:p>
      </dgm:t>
    </dgm:pt>
    <dgm:pt modelId="{44D70409-EA60-43E6-B759-086309A7565A}" type="pres">
      <dgm:prSet presAssocID="{2298060D-73C5-46AA-925E-74DE33A76BCF}" presName="connTx" presStyleLbl="parChTrans1D2" presStyleIdx="0" presStyleCnt="4"/>
      <dgm:spPr/>
      <dgm:t>
        <a:bodyPr/>
        <a:lstStyle/>
        <a:p>
          <a:endParaRPr lang="ru-RU"/>
        </a:p>
      </dgm:t>
    </dgm:pt>
    <dgm:pt modelId="{6E3FA882-DCC8-4644-AD2F-BBD623BF9DEC}" type="pres">
      <dgm:prSet presAssocID="{9A518CDF-379F-4552-958B-575A3263863E}" presName="root2" presStyleCnt="0"/>
      <dgm:spPr/>
      <dgm:t>
        <a:bodyPr/>
        <a:lstStyle/>
        <a:p>
          <a:endParaRPr lang="ru-RU"/>
        </a:p>
      </dgm:t>
    </dgm:pt>
    <dgm:pt modelId="{5630FD0B-CC75-4ADA-BC8D-F834C2311BAA}" type="pres">
      <dgm:prSet presAssocID="{9A518CDF-379F-4552-958B-575A3263863E}" presName="LevelTwoTextNode" presStyleLbl="node2" presStyleIdx="0" presStyleCnt="4" custScaleX="116359" custScaleY="128406" custLinFactX="-73314" custLinFactNeighborX="-100000" custLinFactNeighborY="-5840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D526D9D-ED11-4E95-A6DD-8707CDB919A5}" type="pres">
      <dgm:prSet presAssocID="{9A518CDF-379F-4552-958B-575A3263863E}" presName="level3hierChild" presStyleCnt="0"/>
      <dgm:spPr/>
      <dgm:t>
        <a:bodyPr/>
        <a:lstStyle/>
        <a:p>
          <a:endParaRPr lang="ru-RU"/>
        </a:p>
      </dgm:t>
    </dgm:pt>
    <dgm:pt modelId="{5A039766-B40E-44D4-A70C-6EFD56851592}" type="pres">
      <dgm:prSet presAssocID="{8CFC109B-062B-4796-BBA7-BE27516BFA07}" presName="conn2-1" presStyleLbl="parChTrans1D2" presStyleIdx="1" presStyleCnt="4"/>
      <dgm:spPr/>
      <dgm:t>
        <a:bodyPr/>
        <a:lstStyle/>
        <a:p>
          <a:endParaRPr lang="ru-RU"/>
        </a:p>
      </dgm:t>
    </dgm:pt>
    <dgm:pt modelId="{C2993FEF-DD01-4095-A123-5D17D48D3A12}" type="pres">
      <dgm:prSet presAssocID="{8CFC109B-062B-4796-BBA7-BE27516BFA07}" presName="connTx" presStyleLbl="parChTrans1D2" presStyleIdx="1" presStyleCnt="4"/>
      <dgm:spPr/>
      <dgm:t>
        <a:bodyPr/>
        <a:lstStyle/>
        <a:p>
          <a:endParaRPr lang="ru-RU"/>
        </a:p>
      </dgm:t>
    </dgm:pt>
    <dgm:pt modelId="{31585D9E-A753-402E-A8C2-872CC4F1562E}" type="pres">
      <dgm:prSet presAssocID="{1073E37E-3A7A-43FE-A96B-96DDDC236869}" presName="root2" presStyleCnt="0"/>
      <dgm:spPr/>
      <dgm:t>
        <a:bodyPr/>
        <a:lstStyle/>
        <a:p>
          <a:endParaRPr lang="ru-RU"/>
        </a:p>
      </dgm:t>
    </dgm:pt>
    <dgm:pt modelId="{130AE3B2-DAF3-43BF-AD2B-BAE1355CF550}" type="pres">
      <dgm:prSet presAssocID="{1073E37E-3A7A-43FE-A96B-96DDDC236869}" presName="LevelTwoTextNode" presStyleLbl="node2" presStyleIdx="1" presStyleCnt="4" custScaleX="117823" custScaleY="145116" custLinFactX="-71357" custLinFactNeighborX="-100000" custLinFactNeighborY="-330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81EBAD2-F090-498F-8C89-C6428AA2C16A}" type="pres">
      <dgm:prSet presAssocID="{1073E37E-3A7A-43FE-A96B-96DDDC236869}" presName="level3hierChild" presStyleCnt="0"/>
      <dgm:spPr/>
      <dgm:t>
        <a:bodyPr/>
        <a:lstStyle/>
        <a:p>
          <a:endParaRPr lang="ru-RU"/>
        </a:p>
      </dgm:t>
    </dgm:pt>
    <dgm:pt modelId="{3BFF129D-7247-4D5B-BA3A-C06ADAA984DF}" type="pres">
      <dgm:prSet presAssocID="{A8628F27-4C34-4CE3-BE56-AF00BB9F2C2A}" presName="conn2-1" presStyleLbl="parChTrans1D2" presStyleIdx="2" presStyleCnt="4"/>
      <dgm:spPr/>
      <dgm:t>
        <a:bodyPr/>
        <a:lstStyle/>
        <a:p>
          <a:endParaRPr lang="ru-RU"/>
        </a:p>
      </dgm:t>
    </dgm:pt>
    <dgm:pt modelId="{87C7F16B-8B8F-4150-A6AE-985852805355}" type="pres">
      <dgm:prSet presAssocID="{A8628F27-4C34-4CE3-BE56-AF00BB9F2C2A}" presName="connTx" presStyleLbl="parChTrans1D2" presStyleIdx="2" presStyleCnt="4"/>
      <dgm:spPr/>
      <dgm:t>
        <a:bodyPr/>
        <a:lstStyle/>
        <a:p>
          <a:endParaRPr lang="ru-RU"/>
        </a:p>
      </dgm:t>
    </dgm:pt>
    <dgm:pt modelId="{5F3F38A0-57EB-4D3E-9D70-DBC860567471}" type="pres">
      <dgm:prSet presAssocID="{8B1342DA-8AF5-4685-9519-AD9FE52242D5}" presName="root2" presStyleCnt="0"/>
      <dgm:spPr/>
      <dgm:t>
        <a:bodyPr/>
        <a:lstStyle/>
        <a:p>
          <a:endParaRPr lang="ru-RU"/>
        </a:p>
      </dgm:t>
    </dgm:pt>
    <dgm:pt modelId="{5CD1E417-AB0A-4EB5-A328-806AEC31F7EA}" type="pres">
      <dgm:prSet presAssocID="{8B1342DA-8AF5-4685-9519-AD9FE52242D5}" presName="LevelTwoTextNode" presStyleLbl="node2" presStyleIdx="2" presStyleCnt="4" custScaleX="119594" custScaleY="140933" custLinFactX="-72301" custLinFactNeighborX="-100000" custLinFactNeighborY="-209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545CC6F-14AF-492B-B18E-0FF42417DC07}" type="pres">
      <dgm:prSet presAssocID="{8B1342DA-8AF5-4685-9519-AD9FE52242D5}" presName="level3hierChild" presStyleCnt="0"/>
      <dgm:spPr/>
      <dgm:t>
        <a:bodyPr/>
        <a:lstStyle/>
        <a:p>
          <a:endParaRPr lang="ru-RU"/>
        </a:p>
      </dgm:t>
    </dgm:pt>
    <dgm:pt modelId="{02A0451C-DB38-4E20-812E-CD908C5FEE38}" type="pres">
      <dgm:prSet presAssocID="{1DD5C02D-CE8D-41DD-B5B1-771EF08CD35D}" presName="conn2-1" presStyleLbl="parChTrans1D2" presStyleIdx="3" presStyleCnt="4"/>
      <dgm:spPr/>
      <dgm:t>
        <a:bodyPr/>
        <a:lstStyle/>
        <a:p>
          <a:endParaRPr lang="ru-RU"/>
        </a:p>
      </dgm:t>
    </dgm:pt>
    <dgm:pt modelId="{96CA8A06-FD65-42D2-AFF8-6FB12C9E64ED}" type="pres">
      <dgm:prSet presAssocID="{1DD5C02D-CE8D-41DD-B5B1-771EF08CD35D}" presName="connTx" presStyleLbl="parChTrans1D2" presStyleIdx="3" presStyleCnt="4"/>
      <dgm:spPr/>
      <dgm:t>
        <a:bodyPr/>
        <a:lstStyle/>
        <a:p>
          <a:endParaRPr lang="ru-RU"/>
        </a:p>
      </dgm:t>
    </dgm:pt>
    <dgm:pt modelId="{44355A17-2DF3-4975-BDA9-17EAE7B9D3E8}" type="pres">
      <dgm:prSet presAssocID="{31EE0852-89D8-4C55-9EDF-3F9717CA1316}" presName="root2" presStyleCnt="0"/>
      <dgm:spPr/>
      <dgm:t>
        <a:bodyPr/>
        <a:lstStyle/>
        <a:p>
          <a:endParaRPr lang="ru-RU"/>
        </a:p>
      </dgm:t>
    </dgm:pt>
    <dgm:pt modelId="{C59DDA43-A3F1-4F79-88FF-052410D93C7D}" type="pres">
      <dgm:prSet presAssocID="{31EE0852-89D8-4C55-9EDF-3F9717CA1316}" presName="LevelTwoTextNode" presStyleLbl="node2" presStyleIdx="3" presStyleCnt="4" custScaleX="117824" custScaleY="150783" custLinFactX="-70531" custLinFactNeighborX="-100000" custLinFactNeighborY="819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086404F-DE30-4C26-B61E-8B6C7469AE6B}" type="pres">
      <dgm:prSet presAssocID="{31EE0852-89D8-4C55-9EDF-3F9717CA1316}" presName="level3hierChild" presStyleCnt="0"/>
      <dgm:spPr/>
      <dgm:t>
        <a:bodyPr/>
        <a:lstStyle/>
        <a:p>
          <a:endParaRPr lang="ru-RU"/>
        </a:p>
      </dgm:t>
    </dgm:pt>
  </dgm:ptLst>
  <dgm:cxnLst>
    <dgm:cxn modelId="{05A65D77-00D9-4EFC-B0D8-3BA0C7725BFE}" type="presOf" srcId="{2CEE3425-59AA-4ABE-9B55-7A409E38003E}" destId="{735DEF31-22EF-4EAE-88B8-5757F95FDC51}" srcOrd="0" destOrd="0" presId="urn:microsoft.com/office/officeart/2008/layout/HorizontalMultiLevelHierarchy"/>
    <dgm:cxn modelId="{23C4DC47-3F77-4180-9980-A74AFF962A6C}" type="presOf" srcId="{31EE0852-89D8-4C55-9EDF-3F9717CA1316}" destId="{C59DDA43-A3F1-4F79-88FF-052410D93C7D}" srcOrd="0" destOrd="0" presId="urn:microsoft.com/office/officeart/2008/layout/HorizontalMultiLevelHierarchy"/>
    <dgm:cxn modelId="{4BB67FE6-F7DC-4A1A-96E2-E331A8580767}" srcId="{476C8C86-4ABC-4DD2-89D7-612D400B9AA1}" destId="{1073E37E-3A7A-43FE-A96B-96DDDC236869}" srcOrd="1" destOrd="0" parTransId="{8CFC109B-062B-4796-BBA7-BE27516BFA07}" sibTransId="{AC4CB12D-8828-4EE1-9488-48C989D89D36}"/>
    <dgm:cxn modelId="{1426EC11-18EC-487B-9342-FFCA3763A68C}" type="presOf" srcId="{1073E37E-3A7A-43FE-A96B-96DDDC236869}" destId="{130AE3B2-DAF3-43BF-AD2B-BAE1355CF550}" srcOrd="0" destOrd="0" presId="urn:microsoft.com/office/officeart/2008/layout/HorizontalMultiLevelHierarchy"/>
    <dgm:cxn modelId="{44787458-8789-4721-B7C3-BB9662F9BD11}" type="presOf" srcId="{476C8C86-4ABC-4DD2-89D7-612D400B9AA1}" destId="{1FAA95FE-FADD-4070-9538-BA0BD7144683}" srcOrd="0" destOrd="0" presId="urn:microsoft.com/office/officeart/2008/layout/HorizontalMultiLevelHierarchy"/>
    <dgm:cxn modelId="{922B5648-CF9B-43C1-B3F3-C13694A798E2}" srcId="{476C8C86-4ABC-4DD2-89D7-612D400B9AA1}" destId="{9A518CDF-379F-4552-958B-575A3263863E}" srcOrd="0" destOrd="0" parTransId="{2298060D-73C5-46AA-925E-74DE33A76BCF}" sibTransId="{3CDA06C6-8B6E-432E-95FE-BEC63B072DF6}"/>
    <dgm:cxn modelId="{65A51288-F2BB-444D-AA43-559B6F06CA7F}" type="presOf" srcId="{A8628F27-4C34-4CE3-BE56-AF00BB9F2C2A}" destId="{87C7F16B-8B8F-4150-A6AE-985852805355}" srcOrd="1" destOrd="0" presId="urn:microsoft.com/office/officeart/2008/layout/HorizontalMultiLevelHierarchy"/>
    <dgm:cxn modelId="{6205AB6B-FAC1-43E5-A491-F8938190E3B4}" srcId="{476C8C86-4ABC-4DD2-89D7-612D400B9AA1}" destId="{8B1342DA-8AF5-4685-9519-AD9FE52242D5}" srcOrd="2" destOrd="0" parTransId="{A8628F27-4C34-4CE3-BE56-AF00BB9F2C2A}" sibTransId="{B0E8268E-F84D-4C2C-AD40-BE21ABECBAB4}"/>
    <dgm:cxn modelId="{0BF1F806-12B1-4FD3-8DA5-F25ED3EEBA46}" srcId="{476C8C86-4ABC-4DD2-89D7-612D400B9AA1}" destId="{31EE0852-89D8-4C55-9EDF-3F9717CA1316}" srcOrd="3" destOrd="0" parTransId="{1DD5C02D-CE8D-41DD-B5B1-771EF08CD35D}" sibTransId="{D80F3D51-BFAE-4394-BF29-5CEC3FB9898E}"/>
    <dgm:cxn modelId="{7FA53CAB-D783-4B2A-A504-80D154D47143}" type="presOf" srcId="{A8628F27-4C34-4CE3-BE56-AF00BB9F2C2A}" destId="{3BFF129D-7247-4D5B-BA3A-C06ADAA984DF}" srcOrd="0" destOrd="0" presId="urn:microsoft.com/office/officeart/2008/layout/HorizontalMultiLevelHierarchy"/>
    <dgm:cxn modelId="{2AB55DE8-3A8B-4F77-9958-DE627A745706}" type="presOf" srcId="{2298060D-73C5-46AA-925E-74DE33A76BCF}" destId="{44D70409-EA60-43E6-B759-086309A7565A}" srcOrd="1" destOrd="0" presId="urn:microsoft.com/office/officeart/2008/layout/HorizontalMultiLevelHierarchy"/>
    <dgm:cxn modelId="{C15D1C95-CCF2-4545-876B-9D841388F115}" srcId="{2CEE3425-59AA-4ABE-9B55-7A409E38003E}" destId="{476C8C86-4ABC-4DD2-89D7-612D400B9AA1}" srcOrd="0" destOrd="0" parTransId="{BB286A14-0BDB-41F6-8277-A5F11F01A1CD}" sibTransId="{23A97CA7-D532-4844-B10A-5FBA34D66A68}"/>
    <dgm:cxn modelId="{EB11E3F8-189E-4A2D-9136-82FE6C7A0167}" type="presOf" srcId="{1DD5C02D-CE8D-41DD-B5B1-771EF08CD35D}" destId="{96CA8A06-FD65-42D2-AFF8-6FB12C9E64ED}" srcOrd="1" destOrd="0" presId="urn:microsoft.com/office/officeart/2008/layout/HorizontalMultiLevelHierarchy"/>
    <dgm:cxn modelId="{5951BC79-94DD-4854-BF59-6CB64FBD42E2}" type="presOf" srcId="{9A518CDF-379F-4552-958B-575A3263863E}" destId="{5630FD0B-CC75-4ADA-BC8D-F834C2311BAA}" srcOrd="0" destOrd="0" presId="urn:microsoft.com/office/officeart/2008/layout/HorizontalMultiLevelHierarchy"/>
    <dgm:cxn modelId="{DD926BE2-E853-4A67-A1E3-E9224B0E6BD0}" type="presOf" srcId="{8B1342DA-8AF5-4685-9519-AD9FE52242D5}" destId="{5CD1E417-AB0A-4EB5-A328-806AEC31F7EA}" srcOrd="0" destOrd="0" presId="urn:microsoft.com/office/officeart/2008/layout/HorizontalMultiLevelHierarchy"/>
    <dgm:cxn modelId="{EABC0079-96F6-423C-9835-F2309CAB4B69}" type="presOf" srcId="{2298060D-73C5-46AA-925E-74DE33A76BCF}" destId="{94EB78CD-DE84-4CDF-A450-6736C2812754}" srcOrd="0" destOrd="0" presId="urn:microsoft.com/office/officeart/2008/layout/HorizontalMultiLevelHierarchy"/>
    <dgm:cxn modelId="{89F4399B-8135-42B8-9D0F-9158282AF206}" type="presOf" srcId="{8CFC109B-062B-4796-BBA7-BE27516BFA07}" destId="{5A039766-B40E-44D4-A70C-6EFD56851592}" srcOrd="0" destOrd="0" presId="urn:microsoft.com/office/officeart/2008/layout/HorizontalMultiLevelHierarchy"/>
    <dgm:cxn modelId="{F4CA759D-E585-42E2-BA06-98EBD09276B8}" type="presOf" srcId="{1DD5C02D-CE8D-41DD-B5B1-771EF08CD35D}" destId="{02A0451C-DB38-4E20-812E-CD908C5FEE38}" srcOrd="0" destOrd="0" presId="urn:microsoft.com/office/officeart/2008/layout/HorizontalMultiLevelHierarchy"/>
    <dgm:cxn modelId="{45314E5D-DEC2-4932-96D2-9DA16AFEEAB1}" type="presOf" srcId="{8CFC109B-062B-4796-BBA7-BE27516BFA07}" destId="{C2993FEF-DD01-4095-A123-5D17D48D3A12}" srcOrd="1" destOrd="0" presId="urn:microsoft.com/office/officeart/2008/layout/HorizontalMultiLevelHierarchy"/>
    <dgm:cxn modelId="{128C2E7B-718B-497B-BF02-1DA9B03B8EB2}" type="presParOf" srcId="{735DEF31-22EF-4EAE-88B8-5757F95FDC51}" destId="{B68A0211-4A75-4A8F-AFE1-12B2A28276F5}" srcOrd="0" destOrd="0" presId="urn:microsoft.com/office/officeart/2008/layout/HorizontalMultiLevelHierarchy"/>
    <dgm:cxn modelId="{853430B3-6E8F-4B30-8A96-5AFD30524336}" type="presParOf" srcId="{B68A0211-4A75-4A8F-AFE1-12B2A28276F5}" destId="{1FAA95FE-FADD-4070-9538-BA0BD7144683}" srcOrd="0" destOrd="0" presId="urn:microsoft.com/office/officeart/2008/layout/HorizontalMultiLevelHierarchy"/>
    <dgm:cxn modelId="{6919577D-499B-4972-8F06-3A8207047E02}" type="presParOf" srcId="{B68A0211-4A75-4A8F-AFE1-12B2A28276F5}" destId="{B1A43DC9-2C2F-4EE2-9BA2-C0CBDB6565AE}" srcOrd="1" destOrd="0" presId="urn:microsoft.com/office/officeart/2008/layout/HorizontalMultiLevelHierarchy"/>
    <dgm:cxn modelId="{D3F5921A-9D66-44D2-A0F6-AA285C971E72}" type="presParOf" srcId="{B1A43DC9-2C2F-4EE2-9BA2-C0CBDB6565AE}" destId="{94EB78CD-DE84-4CDF-A450-6736C2812754}" srcOrd="0" destOrd="0" presId="urn:microsoft.com/office/officeart/2008/layout/HorizontalMultiLevelHierarchy"/>
    <dgm:cxn modelId="{53D9EE67-B3CA-4811-AFE6-0D9274F6CC4D}" type="presParOf" srcId="{94EB78CD-DE84-4CDF-A450-6736C2812754}" destId="{44D70409-EA60-43E6-B759-086309A7565A}" srcOrd="0" destOrd="0" presId="urn:microsoft.com/office/officeart/2008/layout/HorizontalMultiLevelHierarchy"/>
    <dgm:cxn modelId="{08B23F75-B778-4B62-B70A-C39190918532}" type="presParOf" srcId="{B1A43DC9-2C2F-4EE2-9BA2-C0CBDB6565AE}" destId="{6E3FA882-DCC8-4644-AD2F-BBD623BF9DEC}" srcOrd="1" destOrd="0" presId="urn:microsoft.com/office/officeart/2008/layout/HorizontalMultiLevelHierarchy"/>
    <dgm:cxn modelId="{40BF003F-1D62-41B9-82DE-FD85A136F8A3}" type="presParOf" srcId="{6E3FA882-DCC8-4644-AD2F-BBD623BF9DEC}" destId="{5630FD0B-CC75-4ADA-BC8D-F834C2311BAA}" srcOrd="0" destOrd="0" presId="urn:microsoft.com/office/officeart/2008/layout/HorizontalMultiLevelHierarchy"/>
    <dgm:cxn modelId="{BCCE52B9-2DD4-4C96-AD5C-B397AB745B4F}" type="presParOf" srcId="{6E3FA882-DCC8-4644-AD2F-BBD623BF9DEC}" destId="{3D526D9D-ED11-4E95-A6DD-8707CDB919A5}" srcOrd="1" destOrd="0" presId="urn:microsoft.com/office/officeart/2008/layout/HorizontalMultiLevelHierarchy"/>
    <dgm:cxn modelId="{8AD932C5-3D9F-4BF9-B7DD-26A889E2BCF9}" type="presParOf" srcId="{B1A43DC9-2C2F-4EE2-9BA2-C0CBDB6565AE}" destId="{5A039766-B40E-44D4-A70C-6EFD56851592}" srcOrd="2" destOrd="0" presId="urn:microsoft.com/office/officeart/2008/layout/HorizontalMultiLevelHierarchy"/>
    <dgm:cxn modelId="{65DE3A08-5836-42C4-BAEA-E83785FE35E6}" type="presParOf" srcId="{5A039766-B40E-44D4-A70C-6EFD56851592}" destId="{C2993FEF-DD01-4095-A123-5D17D48D3A12}" srcOrd="0" destOrd="0" presId="urn:microsoft.com/office/officeart/2008/layout/HorizontalMultiLevelHierarchy"/>
    <dgm:cxn modelId="{43D5755D-9C42-454A-9687-6BF803A5AB46}" type="presParOf" srcId="{B1A43DC9-2C2F-4EE2-9BA2-C0CBDB6565AE}" destId="{31585D9E-A753-402E-A8C2-872CC4F1562E}" srcOrd="3" destOrd="0" presId="urn:microsoft.com/office/officeart/2008/layout/HorizontalMultiLevelHierarchy"/>
    <dgm:cxn modelId="{9A357EF4-73D1-453F-9351-5293CDB8F1D1}" type="presParOf" srcId="{31585D9E-A753-402E-A8C2-872CC4F1562E}" destId="{130AE3B2-DAF3-43BF-AD2B-BAE1355CF550}" srcOrd="0" destOrd="0" presId="urn:microsoft.com/office/officeart/2008/layout/HorizontalMultiLevelHierarchy"/>
    <dgm:cxn modelId="{0F46C6E6-210D-4512-96D9-55F7EA763B7C}" type="presParOf" srcId="{31585D9E-A753-402E-A8C2-872CC4F1562E}" destId="{481EBAD2-F090-498F-8C89-C6428AA2C16A}" srcOrd="1" destOrd="0" presId="urn:microsoft.com/office/officeart/2008/layout/HorizontalMultiLevelHierarchy"/>
    <dgm:cxn modelId="{08AF3BA8-84AA-4248-B6C8-FCA8DCEB34B1}" type="presParOf" srcId="{B1A43DC9-2C2F-4EE2-9BA2-C0CBDB6565AE}" destId="{3BFF129D-7247-4D5B-BA3A-C06ADAA984DF}" srcOrd="4" destOrd="0" presId="urn:microsoft.com/office/officeart/2008/layout/HorizontalMultiLevelHierarchy"/>
    <dgm:cxn modelId="{EDA17A73-57AF-4B56-8676-A5E7B1D640A9}" type="presParOf" srcId="{3BFF129D-7247-4D5B-BA3A-C06ADAA984DF}" destId="{87C7F16B-8B8F-4150-A6AE-985852805355}" srcOrd="0" destOrd="0" presId="urn:microsoft.com/office/officeart/2008/layout/HorizontalMultiLevelHierarchy"/>
    <dgm:cxn modelId="{D7895A3F-CEBF-4E6E-902F-5B90B7254C25}" type="presParOf" srcId="{B1A43DC9-2C2F-4EE2-9BA2-C0CBDB6565AE}" destId="{5F3F38A0-57EB-4D3E-9D70-DBC860567471}" srcOrd="5" destOrd="0" presId="urn:microsoft.com/office/officeart/2008/layout/HorizontalMultiLevelHierarchy"/>
    <dgm:cxn modelId="{000AEEFD-0800-4C3F-B095-E7036B8265BA}" type="presParOf" srcId="{5F3F38A0-57EB-4D3E-9D70-DBC860567471}" destId="{5CD1E417-AB0A-4EB5-A328-806AEC31F7EA}" srcOrd="0" destOrd="0" presId="urn:microsoft.com/office/officeart/2008/layout/HorizontalMultiLevelHierarchy"/>
    <dgm:cxn modelId="{6765A456-7F1F-4EDF-BADB-D1B33E00ED9D}" type="presParOf" srcId="{5F3F38A0-57EB-4D3E-9D70-DBC860567471}" destId="{8545CC6F-14AF-492B-B18E-0FF42417DC07}" srcOrd="1" destOrd="0" presId="urn:microsoft.com/office/officeart/2008/layout/HorizontalMultiLevelHierarchy"/>
    <dgm:cxn modelId="{A78E8393-7F9F-4DCE-9E78-4C479CBCE080}" type="presParOf" srcId="{B1A43DC9-2C2F-4EE2-9BA2-C0CBDB6565AE}" destId="{02A0451C-DB38-4E20-812E-CD908C5FEE38}" srcOrd="6" destOrd="0" presId="urn:microsoft.com/office/officeart/2008/layout/HorizontalMultiLevelHierarchy"/>
    <dgm:cxn modelId="{C7569168-FD08-4D20-A726-093E1B3A1431}" type="presParOf" srcId="{02A0451C-DB38-4E20-812E-CD908C5FEE38}" destId="{96CA8A06-FD65-42D2-AFF8-6FB12C9E64ED}" srcOrd="0" destOrd="0" presId="urn:microsoft.com/office/officeart/2008/layout/HorizontalMultiLevelHierarchy"/>
    <dgm:cxn modelId="{40FC93C5-E93A-4EF6-BAA6-73B8FD06B923}" type="presParOf" srcId="{B1A43DC9-2C2F-4EE2-9BA2-C0CBDB6565AE}" destId="{44355A17-2DF3-4975-BDA9-17EAE7B9D3E8}" srcOrd="7" destOrd="0" presId="urn:microsoft.com/office/officeart/2008/layout/HorizontalMultiLevelHierarchy"/>
    <dgm:cxn modelId="{C5468766-F488-43D3-A0DF-1D203819E8A9}" type="presParOf" srcId="{44355A17-2DF3-4975-BDA9-17EAE7B9D3E8}" destId="{C59DDA43-A3F1-4F79-88FF-052410D93C7D}" srcOrd="0" destOrd="0" presId="urn:microsoft.com/office/officeart/2008/layout/HorizontalMultiLevelHierarchy"/>
    <dgm:cxn modelId="{CFE5E90E-66DA-416F-8794-7BB01190AD0D}" type="presParOf" srcId="{44355A17-2DF3-4975-BDA9-17EAE7B9D3E8}" destId="{3086404F-DE30-4C26-B61E-8B6C7469AE6B}" srcOrd="1" destOrd="0" presId="urn:microsoft.com/office/officeart/2008/layout/HorizontalMultiLevelHierarchy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2A0451C-DB38-4E20-812E-CD908C5FEE38}">
      <dsp:nvSpPr>
        <dsp:cNvPr id="0" name=""/>
        <dsp:cNvSpPr/>
      </dsp:nvSpPr>
      <dsp:spPr>
        <a:xfrm>
          <a:off x="578872" y="2001072"/>
          <a:ext cx="792678" cy="130682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96339" y="0"/>
              </a:lnTo>
              <a:lnTo>
                <a:pt x="396339" y="1306821"/>
              </a:lnTo>
              <a:lnTo>
                <a:pt x="792678" y="1306821"/>
              </a:lnTo>
            </a:path>
          </a:pathLst>
        </a:custGeom>
        <a:noFill/>
        <a:ln w="254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937001" y="2616272"/>
        <a:ext cx="76421" cy="76421"/>
      </dsp:txXfrm>
    </dsp:sp>
    <dsp:sp modelId="{3BFF129D-7247-4D5B-BA3A-C06ADAA984DF}">
      <dsp:nvSpPr>
        <dsp:cNvPr id="0" name=""/>
        <dsp:cNvSpPr/>
      </dsp:nvSpPr>
      <dsp:spPr>
        <a:xfrm>
          <a:off x="578872" y="2001072"/>
          <a:ext cx="762615" cy="36883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81307" y="0"/>
              </a:lnTo>
              <a:lnTo>
                <a:pt x="381307" y="368839"/>
              </a:lnTo>
              <a:lnTo>
                <a:pt x="762615" y="368839"/>
              </a:lnTo>
            </a:path>
          </a:pathLst>
        </a:custGeom>
        <a:noFill/>
        <a:ln w="254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939002" y="2164314"/>
        <a:ext cx="42356" cy="42356"/>
      </dsp:txXfrm>
    </dsp:sp>
    <dsp:sp modelId="{5A039766-B40E-44D4-A70C-6EFD56851592}">
      <dsp:nvSpPr>
        <dsp:cNvPr id="0" name=""/>
        <dsp:cNvSpPr/>
      </dsp:nvSpPr>
      <dsp:spPr>
        <a:xfrm>
          <a:off x="578872" y="1493537"/>
          <a:ext cx="778649" cy="507535"/>
        </a:xfrm>
        <a:custGeom>
          <a:avLst/>
          <a:gdLst/>
          <a:ahLst/>
          <a:cxnLst/>
          <a:rect l="0" t="0" r="0" b="0"/>
          <a:pathLst>
            <a:path>
              <a:moveTo>
                <a:pt x="0" y="507535"/>
              </a:moveTo>
              <a:lnTo>
                <a:pt x="389324" y="507535"/>
              </a:lnTo>
              <a:lnTo>
                <a:pt x="389324" y="0"/>
              </a:lnTo>
              <a:lnTo>
                <a:pt x="778649" y="0"/>
              </a:lnTo>
            </a:path>
          </a:pathLst>
        </a:custGeom>
        <a:noFill/>
        <a:ln w="254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944961" y="1724068"/>
        <a:ext cx="46472" cy="46472"/>
      </dsp:txXfrm>
    </dsp:sp>
    <dsp:sp modelId="{94EB78CD-DE84-4CDF-A450-6736C2812754}">
      <dsp:nvSpPr>
        <dsp:cNvPr id="0" name=""/>
        <dsp:cNvSpPr/>
      </dsp:nvSpPr>
      <dsp:spPr>
        <a:xfrm>
          <a:off x="578872" y="370594"/>
          <a:ext cx="745410" cy="1630478"/>
        </a:xfrm>
        <a:custGeom>
          <a:avLst/>
          <a:gdLst/>
          <a:ahLst/>
          <a:cxnLst/>
          <a:rect l="0" t="0" r="0" b="0"/>
          <a:pathLst>
            <a:path>
              <a:moveTo>
                <a:pt x="0" y="1630478"/>
              </a:moveTo>
              <a:lnTo>
                <a:pt x="372705" y="1630478"/>
              </a:lnTo>
              <a:lnTo>
                <a:pt x="372705" y="0"/>
              </a:lnTo>
              <a:lnTo>
                <a:pt x="745410" y="0"/>
              </a:lnTo>
            </a:path>
          </a:pathLst>
        </a:custGeom>
        <a:noFill/>
        <a:ln w="254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600" kern="1200"/>
        </a:p>
      </dsp:txBody>
      <dsp:txXfrm>
        <a:off x="906758" y="1141013"/>
        <a:ext cx="89639" cy="89639"/>
      </dsp:txXfrm>
    </dsp:sp>
    <dsp:sp modelId="{1FAA95FE-FADD-4070-9538-BA0BD7144683}">
      <dsp:nvSpPr>
        <dsp:cNvPr id="0" name=""/>
        <dsp:cNvSpPr/>
      </dsp:nvSpPr>
      <dsp:spPr>
        <a:xfrm rot="16200000">
          <a:off x="-1705934" y="1711636"/>
          <a:ext cx="3990742" cy="578872"/>
        </a:xfrm>
        <a:prstGeom prst="rect">
          <a:avLst/>
        </a:prstGeom>
        <a:solidFill>
          <a:srgbClr val="0000CC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>
              <a:solidFill>
                <a:schemeClr val="bg1"/>
              </a:solidFill>
              <a:latin typeface="Liberation Serif" pitchFamily="18" charset="0"/>
            </a:rPr>
            <a:t>МОУК (455 чел.)</a:t>
          </a:r>
          <a:endParaRPr lang="ru-RU" sz="2800" b="1" kern="1200" dirty="0">
            <a:solidFill>
              <a:schemeClr val="bg1"/>
            </a:solidFill>
            <a:latin typeface="Liberation Serif" pitchFamily="18" charset="0"/>
          </a:endParaRPr>
        </a:p>
      </dsp:txBody>
      <dsp:txXfrm>
        <a:off x="-1705934" y="1711636"/>
        <a:ext cx="3990742" cy="578872"/>
      </dsp:txXfrm>
    </dsp:sp>
    <dsp:sp modelId="{5630FD0B-CC75-4ADA-BC8D-F834C2311BAA}">
      <dsp:nvSpPr>
        <dsp:cNvPr id="0" name=""/>
        <dsp:cNvSpPr/>
      </dsp:nvSpPr>
      <dsp:spPr>
        <a:xfrm>
          <a:off x="1324283" y="38137"/>
          <a:ext cx="1976305" cy="664914"/>
        </a:xfrm>
        <a:prstGeom prst="rect">
          <a:avLst/>
        </a:prstGeom>
        <a:solidFill>
          <a:srgbClr val="0000CC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Liberation Serif" pitchFamily="18" charset="0"/>
            </a:rPr>
            <a:t>Управление культуры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Liberation Serif" pitchFamily="18" charset="0"/>
            </a:rPr>
            <a:t> (2 человека</a:t>
          </a:r>
          <a:r>
            <a:rPr lang="ru-RU" sz="1400" b="1" kern="1200" dirty="0" smtClean="0"/>
            <a:t>)</a:t>
          </a:r>
          <a:endParaRPr lang="ru-RU" sz="1400" b="1" kern="1200" dirty="0"/>
        </a:p>
      </dsp:txBody>
      <dsp:txXfrm>
        <a:off x="1324283" y="38137"/>
        <a:ext cx="1976305" cy="664914"/>
      </dsp:txXfrm>
    </dsp:sp>
    <dsp:sp modelId="{130AE3B2-DAF3-43BF-AD2B-BAE1355CF550}">
      <dsp:nvSpPr>
        <dsp:cNvPr id="0" name=""/>
        <dsp:cNvSpPr/>
      </dsp:nvSpPr>
      <dsp:spPr>
        <a:xfrm>
          <a:off x="1357522" y="1117816"/>
          <a:ext cx="2001170" cy="751442"/>
        </a:xfrm>
        <a:prstGeom prst="rect">
          <a:avLst/>
        </a:prstGeom>
        <a:solidFill>
          <a:srgbClr val="0000CC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Liberation Serif" pitchFamily="18" charset="0"/>
            </a:rPr>
            <a:t>ДШИ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Liberation Serif" pitchFamily="18" charset="0"/>
            </a:rPr>
            <a:t>4 учреждения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Liberation Serif" pitchFamily="18" charset="0"/>
            </a:rPr>
            <a:t> (159 человек</a:t>
          </a:r>
          <a:r>
            <a:rPr lang="ru-RU" sz="1400" kern="1200" dirty="0" smtClean="0"/>
            <a:t>)</a:t>
          </a:r>
          <a:endParaRPr lang="ru-RU" sz="1400" kern="1200" dirty="0"/>
        </a:p>
      </dsp:txBody>
      <dsp:txXfrm>
        <a:off x="1357522" y="1117816"/>
        <a:ext cx="2001170" cy="751442"/>
      </dsp:txXfrm>
    </dsp:sp>
    <dsp:sp modelId="{5CD1E417-AB0A-4EB5-A328-806AEC31F7EA}">
      <dsp:nvSpPr>
        <dsp:cNvPr id="0" name=""/>
        <dsp:cNvSpPr/>
      </dsp:nvSpPr>
      <dsp:spPr>
        <a:xfrm>
          <a:off x="1341488" y="2005020"/>
          <a:ext cx="2031250" cy="729781"/>
        </a:xfrm>
        <a:prstGeom prst="rect">
          <a:avLst/>
        </a:prstGeom>
        <a:solidFill>
          <a:srgbClr val="0000CC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Liberation Serif" pitchFamily="18" charset="0"/>
            </a:rPr>
            <a:t>Учреждения культуры 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Liberation Serif" pitchFamily="18" charset="0"/>
            </a:rPr>
            <a:t>5 учреждений 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Liberation Serif" pitchFamily="18" charset="0"/>
            </a:rPr>
            <a:t>(267 человек)</a:t>
          </a:r>
          <a:endParaRPr lang="ru-RU" sz="1400" b="1" kern="1200" dirty="0">
            <a:latin typeface="Liberation Serif" pitchFamily="18" charset="0"/>
          </a:endParaRPr>
        </a:p>
      </dsp:txBody>
      <dsp:txXfrm>
        <a:off x="1341488" y="2005020"/>
        <a:ext cx="2031250" cy="729781"/>
      </dsp:txXfrm>
    </dsp:sp>
    <dsp:sp modelId="{C59DDA43-A3F1-4F79-88FF-052410D93C7D}">
      <dsp:nvSpPr>
        <dsp:cNvPr id="0" name=""/>
        <dsp:cNvSpPr/>
      </dsp:nvSpPr>
      <dsp:spPr>
        <a:xfrm>
          <a:off x="1371551" y="2917500"/>
          <a:ext cx="2001187" cy="780787"/>
        </a:xfrm>
        <a:prstGeom prst="rect">
          <a:avLst/>
        </a:prstGeom>
        <a:solidFill>
          <a:srgbClr val="0000CC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Liberation Serif" pitchFamily="18" charset="0"/>
            </a:rPr>
            <a:t>МКУ «УОФХДМУК» 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Liberation Serif" pitchFamily="18" charset="0"/>
            </a:rPr>
            <a:t>( 27 человек)</a:t>
          </a:r>
          <a:endParaRPr lang="ru-RU" sz="1400" b="1" kern="1200" dirty="0">
            <a:latin typeface="Liberation Serif" pitchFamily="18" charset="0"/>
          </a:endParaRPr>
        </a:p>
      </dsp:txBody>
      <dsp:txXfrm>
        <a:off x="1371551" y="2917500"/>
        <a:ext cx="2001187" cy="78078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0D716E-3DCB-4E14-A7B1-4ABEDF13F574}" type="datetimeFigureOut">
              <a:rPr lang="ru-RU" smtClean="0"/>
              <a:pPr/>
              <a:t>15.02.2021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B5B27D-2E9E-4EC8-B445-77B6E3B50AE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11481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  <p:sp>
        <p:nvSpPr>
          <p:cNvPr id="512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fld id="{E110DD25-4D5A-45A7-818C-1CF6E8E0E95D}" type="slidenum">
              <a:rPr lang="ru-RU" altLang="ru-RU"/>
              <a:pPr/>
              <a:t>3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0146665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B5B27D-2E9E-4EC8-B445-77B6E3B50AE7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88371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B5B27D-2E9E-4EC8-B445-77B6E3B50AE7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88371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B5B27D-2E9E-4EC8-B445-77B6E3B50AE7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88371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B5B27D-2E9E-4EC8-B445-77B6E3B50AE7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883712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B5B27D-2E9E-4EC8-B445-77B6E3B50AE7}" type="slidenum">
              <a:rPr lang="ru-RU" smtClean="0"/>
              <a:pPr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883712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B5B27D-2E9E-4EC8-B445-77B6E3B50AE7}" type="slidenum">
              <a:rPr lang="ru-RU" smtClean="0"/>
              <a:pPr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88371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15.02.2021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784402"/>
      </p:ext>
    </p:extLst>
  </p:cSld>
  <p:clrMapOvr>
    <a:masterClrMapping/>
  </p:clrMapOvr>
  <p:transition spd="slow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15.02.2021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946240"/>
      </p:ext>
    </p:extLst>
  </p:cSld>
  <p:clrMapOvr>
    <a:masterClrMapping/>
  </p:clrMapOvr>
  <p:transition spd="slow"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15.02.2021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0502828"/>
      </p:ext>
    </p:extLst>
  </p:cSld>
  <p:clrMapOvr>
    <a:masterClrMapping/>
  </p:clrMapOvr>
  <p:transition spd="slow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15.02.2021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9801704"/>
      </p:ext>
    </p:extLst>
  </p:cSld>
  <p:clrMapOvr>
    <a:masterClrMapping/>
  </p:clrMapOvr>
  <p:transition spd="slow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15.02.2021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4407623"/>
      </p:ext>
    </p:extLst>
  </p:cSld>
  <p:clrMapOvr>
    <a:masterClrMapping/>
  </p:clrMapOvr>
  <p:transition spd="slow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15.02.2021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7218768"/>
      </p:ext>
    </p:extLst>
  </p:cSld>
  <p:clrMapOvr>
    <a:masterClrMapping/>
  </p:clrMapOvr>
  <p:transition spd="slow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15.02.2021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9921493"/>
      </p:ext>
    </p:extLst>
  </p:cSld>
  <p:clrMapOvr>
    <a:masterClrMapping/>
  </p:clrMapOvr>
  <p:transition spd="slow"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15.02.2021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6421076"/>
      </p:ext>
    </p:extLst>
  </p:cSld>
  <p:clrMapOvr>
    <a:masterClrMapping/>
  </p:clrMapOvr>
  <p:transition spd="slow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15.02.2021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3153040"/>
      </p:ext>
    </p:extLst>
  </p:cSld>
  <p:clrMapOvr>
    <a:masterClrMapping/>
  </p:clrMapOvr>
  <p:transition spd="slow"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15.02.2021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1726883"/>
      </p:ext>
    </p:extLst>
  </p:cSld>
  <p:clrMapOvr>
    <a:masterClrMapping/>
  </p:clrMapOvr>
  <p:transition spd="slow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15.02.2021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2127937"/>
      </p:ext>
    </p:extLst>
  </p:cSld>
  <p:clrMapOvr>
    <a:masterClrMapping/>
  </p:clrMapOvr>
  <p:transition spd="slow"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ACE717-C3BF-4D51-BF3F-ABEB183E0C17}" type="datetimeFigureOut">
              <a:rPr lang="ru-RU" smtClean="0"/>
              <a:pPr/>
              <a:t>15.02.2021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52972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slow">
    <p:pull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13" Type="http://schemas.openxmlformats.org/officeDocument/2006/relationships/image" Target="../media/image8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11" Type="http://schemas.openxmlformats.org/officeDocument/2006/relationships/image" Target="../media/image6.jpeg"/><Relationship Id="rId5" Type="http://schemas.openxmlformats.org/officeDocument/2006/relationships/diagramQuickStyle" Target="../diagrams/quickStyle1.xml"/><Relationship Id="rId15" Type="http://schemas.openxmlformats.org/officeDocument/2006/relationships/image" Target="../media/image10.jpeg"/><Relationship Id="rId10" Type="http://schemas.openxmlformats.org/officeDocument/2006/relationships/image" Target="../media/image5.jpeg"/><Relationship Id="rId4" Type="http://schemas.openxmlformats.org/officeDocument/2006/relationships/diagramLayout" Target="../diagrams/layout1.xml"/><Relationship Id="rId9" Type="http://schemas.openxmlformats.org/officeDocument/2006/relationships/image" Target="../media/image4.jpeg"/><Relationship Id="rId1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12" Type="http://schemas.openxmlformats.org/officeDocument/2006/relationships/image" Target="../media/image2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11" Type="http://schemas.openxmlformats.org/officeDocument/2006/relationships/image" Target="../media/image20.jpeg"/><Relationship Id="rId5" Type="http://schemas.openxmlformats.org/officeDocument/2006/relationships/image" Target="../media/image14.jpeg"/><Relationship Id="rId10" Type="http://schemas.openxmlformats.org/officeDocument/2006/relationships/image" Target="../media/image19.jpeg"/><Relationship Id="rId4" Type="http://schemas.openxmlformats.org/officeDocument/2006/relationships/image" Target="../media/image13.jpeg"/><Relationship Id="rId9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image" Target="../media/image22.jpeg"/><Relationship Id="rId7" Type="http://schemas.openxmlformats.org/officeDocument/2006/relationships/image" Target="../media/image2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openxmlformats.org/officeDocument/2006/relationships/image" Target="../media/image24.png"/><Relationship Id="rId4" Type="http://schemas.openxmlformats.org/officeDocument/2006/relationships/image" Target="../media/image23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eg"/><Relationship Id="rId3" Type="http://schemas.openxmlformats.org/officeDocument/2006/relationships/image" Target="../media/image28.jpeg"/><Relationship Id="rId7" Type="http://schemas.openxmlformats.org/officeDocument/2006/relationships/image" Target="../media/image32.jpeg"/><Relationship Id="rId12" Type="http://schemas.openxmlformats.org/officeDocument/2006/relationships/image" Target="../media/image3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eg"/><Relationship Id="rId11" Type="http://schemas.openxmlformats.org/officeDocument/2006/relationships/image" Target="../media/image36.jpeg"/><Relationship Id="rId5" Type="http://schemas.openxmlformats.org/officeDocument/2006/relationships/image" Target="../media/image30.jpeg"/><Relationship Id="rId10" Type="http://schemas.openxmlformats.org/officeDocument/2006/relationships/image" Target="../media/image35.jpeg"/><Relationship Id="rId4" Type="http://schemas.openxmlformats.org/officeDocument/2006/relationships/image" Target="../media/image29.jpeg"/><Relationship Id="rId9" Type="http://schemas.openxmlformats.org/officeDocument/2006/relationships/image" Target="../media/image3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0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jpeg"/><Relationship Id="rId3" Type="http://schemas.openxmlformats.org/officeDocument/2006/relationships/image" Target="../media/image42.jpeg"/><Relationship Id="rId7" Type="http://schemas.openxmlformats.org/officeDocument/2006/relationships/image" Target="../media/image46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5.jpeg"/><Relationship Id="rId5" Type="http://schemas.openxmlformats.org/officeDocument/2006/relationships/image" Target="../media/image44.jpeg"/><Relationship Id="rId4" Type="http://schemas.openxmlformats.org/officeDocument/2006/relationships/image" Target="../media/image43.jpeg"/><Relationship Id="rId9" Type="http://schemas.openxmlformats.org/officeDocument/2006/relationships/image" Target="../media/image48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jpeg"/><Relationship Id="rId3" Type="http://schemas.openxmlformats.org/officeDocument/2006/relationships/image" Target="../media/image50.jpeg"/><Relationship Id="rId7" Type="http://schemas.openxmlformats.org/officeDocument/2006/relationships/image" Target="../media/image54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3.jpeg"/><Relationship Id="rId5" Type="http://schemas.openxmlformats.org/officeDocument/2006/relationships/image" Target="../media/image52.jpeg"/><Relationship Id="rId10" Type="http://schemas.openxmlformats.org/officeDocument/2006/relationships/image" Target="../media/image57.jpeg"/><Relationship Id="rId4" Type="http://schemas.openxmlformats.org/officeDocument/2006/relationships/image" Target="../media/image51.jpeg"/><Relationship Id="rId9" Type="http://schemas.openxmlformats.org/officeDocument/2006/relationships/image" Target="../media/image5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2.jpeg"/><Relationship Id="rId5" Type="http://schemas.openxmlformats.org/officeDocument/2006/relationships/image" Target="../media/image61.jpeg"/><Relationship Id="rId4" Type="http://schemas.openxmlformats.org/officeDocument/2006/relationships/image" Target="../media/image6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7.jpeg"/><Relationship Id="rId5" Type="http://schemas.openxmlformats.org/officeDocument/2006/relationships/image" Target="../media/image66.jpeg"/><Relationship Id="rId4" Type="http://schemas.openxmlformats.org/officeDocument/2006/relationships/image" Target="../media/image6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7" Type="http://schemas.openxmlformats.org/officeDocument/2006/relationships/image" Target="../media/image73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2.jpeg"/><Relationship Id="rId5" Type="http://schemas.openxmlformats.org/officeDocument/2006/relationships/image" Target="../media/image71.jpeg"/><Relationship Id="rId4" Type="http://schemas.openxmlformats.org/officeDocument/2006/relationships/image" Target="../media/image70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7" Type="http://schemas.openxmlformats.org/officeDocument/2006/relationships/image" Target="../media/image79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8.jpeg"/><Relationship Id="rId5" Type="http://schemas.openxmlformats.org/officeDocument/2006/relationships/image" Target="../media/image77.jpeg"/><Relationship Id="rId4" Type="http://schemas.openxmlformats.org/officeDocument/2006/relationships/image" Target="../media/image76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7" Type="http://schemas.openxmlformats.org/officeDocument/2006/relationships/image" Target="../media/image85.jpe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4.jpeg"/><Relationship Id="rId5" Type="http://schemas.openxmlformats.org/officeDocument/2006/relationships/image" Target="../media/image83.jpeg"/><Relationship Id="rId4" Type="http://schemas.openxmlformats.org/officeDocument/2006/relationships/image" Target="../media/image82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2.jpeg"/><Relationship Id="rId3" Type="http://schemas.openxmlformats.org/officeDocument/2006/relationships/image" Target="../media/image87.jpeg"/><Relationship Id="rId7" Type="http://schemas.openxmlformats.org/officeDocument/2006/relationships/image" Target="../media/image91.jpe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0.jpeg"/><Relationship Id="rId5" Type="http://schemas.openxmlformats.org/officeDocument/2006/relationships/image" Target="../media/image89.jpeg"/><Relationship Id="rId10" Type="http://schemas.openxmlformats.org/officeDocument/2006/relationships/image" Target="../media/image94.jpeg"/><Relationship Id="rId4" Type="http://schemas.openxmlformats.org/officeDocument/2006/relationships/image" Target="../media/image88.jpeg"/><Relationship Id="rId9" Type="http://schemas.openxmlformats.org/officeDocument/2006/relationships/image" Target="../media/image93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1.jpeg"/><Relationship Id="rId3" Type="http://schemas.openxmlformats.org/officeDocument/2006/relationships/image" Target="../media/image96.jpeg"/><Relationship Id="rId7" Type="http://schemas.openxmlformats.org/officeDocument/2006/relationships/image" Target="../media/image100.jpeg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9.jpeg"/><Relationship Id="rId5" Type="http://schemas.openxmlformats.org/officeDocument/2006/relationships/image" Target="../media/image98.jpeg"/><Relationship Id="rId4" Type="http://schemas.openxmlformats.org/officeDocument/2006/relationships/image" Target="../media/image97.jpeg"/><Relationship Id="rId9" Type="http://schemas.openxmlformats.org/officeDocument/2006/relationships/image" Target="../media/image102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jpeg"/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7.jpeg"/><Relationship Id="rId5" Type="http://schemas.openxmlformats.org/officeDocument/2006/relationships/image" Target="../media/image106.jpeg"/><Relationship Id="rId4" Type="http://schemas.openxmlformats.org/officeDocument/2006/relationships/image" Target="../media/image105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jpeg"/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10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jpeg"/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14.jpeg"/><Relationship Id="rId4" Type="http://schemas.openxmlformats.org/officeDocument/2006/relationships/image" Target="../media/image113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jpeg"/><Relationship Id="rId2" Type="http://schemas.openxmlformats.org/officeDocument/2006/relationships/image" Target="../media/image115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17.jpe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57771" y="2714626"/>
            <a:ext cx="4028458" cy="787528"/>
          </a:xfrm>
          <a:noFill/>
        </p:spPr>
        <p:txBody>
          <a:bodyPr>
            <a:noAutofit/>
          </a:bodyPr>
          <a:lstStyle/>
          <a:p>
            <a:pPr>
              <a:lnSpc>
                <a:spcPts val="3200"/>
              </a:lnSpc>
            </a:pP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ea typeface="Open Sans Extrabold" pitchFamily="34" charset="0"/>
                <a:cs typeface="Times New Roman" pitchFamily="18" charset="0"/>
              </a:rPr>
              <a:t>городской округ </a:t>
            </a:r>
            <a:r>
              <a:rPr lang="ru-RU" sz="2600" b="1" dirty="0" smtClean="0">
                <a:solidFill>
                  <a:srgbClr val="C00000"/>
                </a:solidFill>
                <a:latin typeface="Liberation Serif" pitchFamily="18" charset="0"/>
                <a:ea typeface="Open Sans Extrabold" pitchFamily="34" charset="0"/>
                <a:cs typeface="Times New Roman" pitchFamily="18" charset="0"/>
              </a:rPr>
              <a:t/>
            </a:r>
            <a:br>
              <a:rPr lang="ru-RU" sz="2600" b="1" dirty="0" smtClean="0">
                <a:solidFill>
                  <a:srgbClr val="C00000"/>
                </a:solidFill>
                <a:latin typeface="Liberation Serif" pitchFamily="18" charset="0"/>
                <a:ea typeface="Open Sans Extrabold" pitchFamily="34" charset="0"/>
                <a:cs typeface="Times New Roman" pitchFamily="18" charset="0"/>
              </a:rPr>
            </a:br>
            <a:r>
              <a:rPr lang="ru-RU" sz="4000" b="1" dirty="0" smtClean="0">
                <a:solidFill>
                  <a:srgbClr val="C00000"/>
                </a:solidFill>
                <a:latin typeface="Liberation Serif" pitchFamily="18" charset="0"/>
                <a:ea typeface="Open Sans Extrabold" pitchFamily="34" charset="0"/>
                <a:cs typeface="Times New Roman" pitchFamily="18" charset="0"/>
              </a:rPr>
              <a:t>Краснотурьинск</a:t>
            </a:r>
            <a:endParaRPr lang="ru-RU" sz="4000" b="1" dirty="0">
              <a:solidFill>
                <a:srgbClr val="C00000"/>
              </a:solidFill>
              <a:latin typeface="Liberation Serif" pitchFamily="18" charset="0"/>
              <a:ea typeface="Open Sans Extrabold" pitchFamily="34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352302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7"/>
          <p:cNvSpPr txBox="1">
            <a:spLocks noChangeArrowheads="1"/>
          </p:cNvSpPr>
          <p:nvPr/>
        </p:nvSpPr>
        <p:spPr bwMode="auto">
          <a:xfrm>
            <a:off x="684213" y="844153"/>
            <a:ext cx="8136259" cy="3908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endParaRPr lang="ru-RU" sz="2000" b="1" dirty="0" smtClean="0">
              <a:solidFill>
                <a:srgbClr val="C00000"/>
              </a:solidFill>
              <a:latin typeface="Liberation Serif" pitchFamily="18" charset="0"/>
            </a:endParaRPr>
          </a:p>
          <a:p>
            <a:pPr algn="ctr" eaLnBrk="1" hangingPunct="1"/>
            <a:r>
              <a:rPr lang="ru-RU" sz="3200" b="1" dirty="0" smtClean="0">
                <a:solidFill>
                  <a:srgbClr val="C00000"/>
                </a:solidFill>
                <a:latin typeface="Liberation Serif" pitchFamily="18" charset="0"/>
              </a:rPr>
              <a:t>О </a:t>
            </a:r>
            <a:r>
              <a:rPr lang="ru-RU" sz="3200" b="1" dirty="0">
                <a:solidFill>
                  <a:srgbClr val="C00000"/>
                </a:solidFill>
                <a:latin typeface="Liberation Serif" pitchFamily="18" charset="0"/>
              </a:rPr>
              <a:t>результатах деятельности муниципального органа </a:t>
            </a:r>
            <a:endParaRPr lang="ru-RU" sz="3200" b="1" dirty="0" smtClean="0">
              <a:solidFill>
                <a:srgbClr val="C00000"/>
              </a:solidFill>
              <a:latin typeface="Liberation Serif" pitchFamily="18" charset="0"/>
            </a:endParaRPr>
          </a:p>
          <a:p>
            <a:pPr algn="ctr" eaLnBrk="1" hangingPunct="1"/>
            <a:r>
              <a:rPr lang="ru-RU" sz="3200" b="1" dirty="0" smtClean="0">
                <a:solidFill>
                  <a:srgbClr val="C00000"/>
                </a:solidFill>
                <a:latin typeface="Liberation Serif" pitchFamily="18" charset="0"/>
              </a:rPr>
              <a:t>«</a:t>
            </a:r>
            <a:r>
              <a:rPr lang="ru-RU" sz="3200" b="1" dirty="0">
                <a:solidFill>
                  <a:srgbClr val="C00000"/>
                </a:solidFill>
                <a:latin typeface="Liberation Serif" pitchFamily="18" charset="0"/>
              </a:rPr>
              <a:t>Управление культуры городского </a:t>
            </a:r>
          </a:p>
          <a:p>
            <a:pPr algn="ctr" eaLnBrk="1" hangingPunct="1"/>
            <a:r>
              <a:rPr lang="ru-RU" sz="3200" b="1" dirty="0" smtClean="0">
                <a:solidFill>
                  <a:srgbClr val="C00000"/>
                </a:solidFill>
                <a:latin typeface="Liberation Serif" pitchFamily="18" charset="0"/>
              </a:rPr>
              <a:t>округа </a:t>
            </a:r>
            <a:r>
              <a:rPr lang="ru-RU" sz="3200" b="1" dirty="0">
                <a:solidFill>
                  <a:srgbClr val="C00000"/>
                </a:solidFill>
                <a:latin typeface="Liberation Serif" pitchFamily="18" charset="0"/>
              </a:rPr>
              <a:t>Краснотурьинск» </a:t>
            </a:r>
          </a:p>
          <a:p>
            <a:pPr algn="ctr" eaLnBrk="1" hangingPunct="1"/>
            <a:r>
              <a:rPr lang="ru-RU" sz="3200" b="1" dirty="0">
                <a:solidFill>
                  <a:srgbClr val="C00000"/>
                </a:solidFill>
                <a:latin typeface="Liberation Serif" pitchFamily="18" charset="0"/>
              </a:rPr>
              <a:t>в </a:t>
            </a:r>
            <a:r>
              <a:rPr lang="ru-RU" sz="3200" b="1" dirty="0" smtClean="0">
                <a:solidFill>
                  <a:srgbClr val="C00000"/>
                </a:solidFill>
                <a:latin typeface="Liberation Serif" pitchFamily="18" charset="0"/>
              </a:rPr>
              <a:t>2020 </a:t>
            </a:r>
            <a:r>
              <a:rPr lang="ru-RU" sz="3200" b="1" dirty="0">
                <a:solidFill>
                  <a:srgbClr val="C00000"/>
                </a:solidFill>
                <a:latin typeface="Liberation Serif" pitchFamily="18" charset="0"/>
              </a:rPr>
              <a:t>году и задачах </a:t>
            </a:r>
          </a:p>
          <a:p>
            <a:pPr algn="ctr" eaLnBrk="1" hangingPunct="1"/>
            <a:r>
              <a:rPr lang="ru-RU" sz="3200" b="1" dirty="0">
                <a:solidFill>
                  <a:srgbClr val="C00000"/>
                </a:solidFill>
                <a:latin typeface="Liberation Serif" pitchFamily="18" charset="0"/>
              </a:rPr>
              <a:t>на </a:t>
            </a:r>
            <a:r>
              <a:rPr lang="ru-RU" sz="3200" b="1" dirty="0" smtClean="0">
                <a:solidFill>
                  <a:srgbClr val="C00000"/>
                </a:solidFill>
                <a:latin typeface="Liberation Serif" pitchFamily="18" charset="0"/>
              </a:rPr>
              <a:t>2021 </a:t>
            </a:r>
            <a:r>
              <a:rPr lang="ru-RU" sz="3200" b="1" dirty="0">
                <a:solidFill>
                  <a:srgbClr val="C00000"/>
                </a:solidFill>
                <a:latin typeface="Liberation Serif" pitchFamily="18" charset="0"/>
              </a:rPr>
              <a:t>год</a:t>
            </a:r>
          </a:p>
          <a:p>
            <a:pPr eaLnBrk="1" hangingPunct="1"/>
            <a:endParaRPr lang="ru-RU" sz="1400" b="1" dirty="0">
              <a:solidFill>
                <a:srgbClr val="C00000"/>
              </a:solidFill>
              <a:latin typeface="Liberation Serif" pitchFamily="18" charset="0"/>
            </a:endParaRPr>
          </a:p>
          <a:p>
            <a:pPr eaLnBrk="1" hangingPunct="1"/>
            <a:endParaRPr lang="ru-RU" sz="1400" b="1" dirty="0">
              <a:solidFill>
                <a:srgbClr val="C00000"/>
              </a:solidFill>
              <a:latin typeface="Liberation Serif" pitchFamily="18" charset="0"/>
            </a:endParaRPr>
          </a:p>
          <a:p>
            <a:pPr eaLnBrk="1" hangingPunct="1"/>
            <a:endParaRPr lang="ru-RU" sz="1400" b="1" dirty="0">
              <a:solidFill>
                <a:srgbClr val="C00000"/>
              </a:solidFill>
              <a:latin typeface="Liberation Serif" pitchFamily="18" charset="0"/>
            </a:endParaRPr>
          </a:p>
        </p:txBody>
      </p:sp>
      <p:sp>
        <p:nvSpPr>
          <p:cNvPr id="2052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755576" y="205978"/>
            <a:ext cx="7931224" cy="421556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pPr eaLnBrk="1" hangingPunct="1"/>
            <a:r>
              <a:rPr lang="ru-RU" sz="1800" b="1" dirty="0" smtClean="0">
                <a:solidFill>
                  <a:srgbClr val="C00000"/>
                </a:solidFill>
                <a:latin typeface="Liberation Serif" pitchFamily="18" charset="0"/>
              </a:rPr>
              <a:t/>
            </a:r>
            <a:br>
              <a:rPr lang="ru-RU" sz="1800" b="1" dirty="0" smtClean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1800" b="1" dirty="0">
                <a:solidFill>
                  <a:srgbClr val="C00000"/>
                </a:solidFill>
                <a:latin typeface="Liberation Serif" pitchFamily="18" charset="0"/>
              </a:rPr>
              <a:t/>
            </a:r>
            <a:br>
              <a:rPr lang="ru-RU" sz="1800" b="1" dirty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1800" b="1" dirty="0" smtClean="0">
                <a:solidFill>
                  <a:srgbClr val="C00000"/>
                </a:solidFill>
                <a:latin typeface="Liberation Serif" pitchFamily="18" charset="0"/>
              </a:rPr>
              <a:t/>
            </a:r>
            <a:br>
              <a:rPr lang="ru-RU" sz="1800" b="1" dirty="0" smtClean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1800" b="1" dirty="0" smtClean="0">
                <a:solidFill>
                  <a:srgbClr val="C00000"/>
                </a:solidFill>
                <a:latin typeface="Liberation Serif" pitchFamily="18" charset="0"/>
              </a:rPr>
              <a:t/>
            </a:r>
            <a:br>
              <a:rPr lang="ru-RU" sz="1800" b="1" dirty="0" smtClean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1800" b="1" dirty="0">
                <a:solidFill>
                  <a:srgbClr val="C00000"/>
                </a:solidFill>
                <a:latin typeface="Liberation Serif" pitchFamily="18" charset="0"/>
              </a:rPr>
              <a:t/>
            </a:r>
            <a:br>
              <a:rPr lang="ru-RU" sz="1800" b="1" dirty="0">
                <a:solidFill>
                  <a:srgbClr val="C00000"/>
                </a:solidFill>
                <a:latin typeface="Liberation Serif" pitchFamily="18" charset="0"/>
              </a:rPr>
            </a:br>
            <a:endParaRPr lang="ru-RU" sz="1800" b="1" dirty="0" smtClean="0">
              <a:solidFill>
                <a:srgbClr val="C00000"/>
              </a:solidFill>
              <a:latin typeface="Liberation Serif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1704220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3313628966"/>
              </p:ext>
            </p:extLst>
          </p:nvPr>
        </p:nvGraphicFramePr>
        <p:xfrm>
          <a:off x="124131" y="1073532"/>
          <a:ext cx="9648574" cy="39964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1115616" y="575335"/>
            <a:ext cx="72551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</a:rPr>
              <a:t>Управление культуры и подведомственные учреждения</a:t>
            </a:r>
            <a:endParaRPr lang="ru-RU" sz="2000" b="1" dirty="0">
              <a:solidFill>
                <a:srgbClr val="C00000"/>
              </a:solidFill>
              <a:latin typeface="Liberation Serif" pitchFamily="18" charset="0"/>
            </a:endParaRPr>
          </a:p>
        </p:txBody>
      </p:sp>
      <p:pic>
        <p:nvPicPr>
          <p:cNvPr id="10" name="Picture 4" descr="д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9126" y="1923014"/>
            <a:ext cx="1773669" cy="8997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" descr="д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8653" y="1009117"/>
            <a:ext cx="1713385" cy="8486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4" t="2987" r="1232" b="2339"/>
          <a:stretch/>
        </p:blipFill>
        <p:spPr>
          <a:xfrm>
            <a:off x="3864407" y="2005177"/>
            <a:ext cx="1727631" cy="83423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4407" y="3003798"/>
            <a:ext cx="1912254" cy="8963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9585" y="3003798"/>
            <a:ext cx="1921175" cy="9610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12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0388" y="4069508"/>
            <a:ext cx="2080032" cy="8787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6026" y="1013472"/>
            <a:ext cx="2085091" cy="8399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2" descr="C:\Users\User\Desktop\IMG-20201015-WA0018.jp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9585" y="4101500"/>
            <a:ext cx="2105766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5614" y="1958843"/>
            <a:ext cx="1493512" cy="8403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43784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00118" y="627534"/>
            <a:ext cx="8229600" cy="857250"/>
          </a:xfrm>
        </p:spPr>
        <p:txBody>
          <a:bodyPr>
            <a:noAutofit/>
          </a:bodyPr>
          <a:lstStyle/>
          <a:p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Основные задачи в работе муниципального органа </a:t>
            </a:r>
            <a:br>
              <a:rPr lang="ru-RU" sz="20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«Управление культуры городского округа Краснотурьинск»</a:t>
            </a:r>
            <a:br>
              <a:rPr lang="ru-RU" sz="20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endParaRPr lang="ru-RU" sz="2000" dirty="0">
              <a:solidFill>
                <a:srgbClr val="C0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00118" y="1563638"/>
            <a:ext cx="810322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</a:rPr>
              <a:t>Обеспечение условий доступа граждан к культурным ценностям, сохранение и эффективное использование культурного наследия, совершенствование системы художественного образования, поддержка талантливой молодёжи, модернизация инфраструктуры, социальная поддержка работников культуры</a:t>
            </a:r>
          </a:p>
          <a:p>
            <a:pPr algn="just">
              <a:spcAft>
                <a:spcPts val="0"/>
              </a:spcAft>
            </a:pP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910777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00118" y="627534"/>
            <a:ext cx="8229600" cy="857250"/>
          </a:xfrm>
        </p:spPr>
        <p:txBody>
          <a:bodyPr>
            <a:noAutofit/>
          </a:bodyPr>
          <a:lstStyle/>
          <a:p>
            <a:r>
              <a:rPr lang="ru-RU" sz="16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Финансирование  учреждений культуры и ДШИ</a:t>
            </a:r>
            <a:br>
              <a:rPr lang="ru-RU" sz="16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16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(тыс. рублей) </a:t>
            </a:r>
            <a:br>
              <a:rPr lang="ru-RU" sz="16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endParaRPr lang="ru-RU" sz="1600" dirty="0">
              <a:solidFill>
                <a:srgbClr val="C0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00118" y="1563638"/>
            <a:ext cx="810322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val="3688555252"/>
              </p:ext>
            </p:extLst>
          </p:nvPr>
        </p:nvGraphicFramePr>
        <p:xfrm>
          <a:off x="179512" y="1275606"/>
          <a:ext cx="8640960" cy="37246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58456405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00118" y="1347614"/>
            <a:ext cx="8320354" cy="2808312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Победители грантовых конкурсов:</a:t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Городской Дворец культуры - </a:t>
            </a: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</a:rPr>
              <a:t>49</a:t>
            </a:r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</a:rPr>
              <a:t> 524 </a:t>
            </a: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</a:rPr>
              <a:t>рубля</a:t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Центральная городская библиотека </a:t>
            </a: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- 293 </a:t>
            </a:r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000 </a:t>
            </a: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рублей</a:t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Краснотурьинский краеведческий музей - 500 000 рублей</a:t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Дом культуры «Горняк»</a:t>
            </a:r>
            <a:r>
              <a:rPr lang="ru-RU" sz="2400" dirty="0">
                <a:latin typeface="Liberation Serif" pitchFamily="18" charset="0"/>
              </a:rPr>
              <a:t> </a:t>
            </a:r>
            <a:r>
              <a:rPr lang="ru-RU" sz="2400" dirty="0" smtClean="0">
                <a:solidFill>
                  <a:srgbClr val="C00000"/>
                </a:solidFill>
                <a:latin typeface="Liberation Serif" pitchFamily="18" charset="0"/>
              </a:rPr>
              <a:t>- </a:t>
            </a: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</a:rPr>
              <a:t>3</a:t>
            </a:r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</a:rPr>
              <a:t> 022 400 </a:t>
            </a: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</a:rPr>
              <a:t>рублей</a:t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Краснотурьинский театр кукол - 6 074 690 рублей</a:t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endParaRPr lang="ru-RU" sz="2400" dirty="0">
              <a:solidFill>
                <a:srgbClr val="C00000"/>
              </a:solidFill>
              <a:latin typeface="Liberation Serif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00118" y="1563638"/>
            <a:ext cx="810322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015233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00118" y="627534"/>
            <a:ext cx="8229600" cy="504056"/>
          </a:xfrm>
        </p:spPr>
        <p:txBody>
          <a:bodyPr>
            <a:noAutofit/>
          </a:bodyPr>
          <a:lstStyle/>
          <a:p>
            <a:r>
              <a:rPr lang="ru-RU" sz="16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Субсидии </a:t>
            </a:r>
            <a:r>
              <a:rPr lang="ru-RU" sz="16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на иные цели</a:t>
            </a:r>
            <a:br>
              <a:rPr lang="ru-RU" sz="16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1800" b="1" dirty="0">
                <a:solidFill>
                  <a:srgbClr val="C00000"/>
                </a:solidFill>
                <a:latin typeface="Liberation Serif" pitchFamily="18" charset="0"/>
              </a:rPr>
              <a:t>21 613 211  рублей</a:t>
            </a:r>
            <a:endParaRPr lang="ru-RU" sz="1600" b="1" dirty="0">
              <a:solidFill>
                <a:srgbClr val="C00000"/>
              </a:solidFill>
              <a:latin typeface="Liberation Serif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00118" y="1563638"/>
            <a:ext cx="810322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5" name="Picture 4" descr="C:\Users\User\Desktop\Зал ДМШ 1\IMG-20200821-WA001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720" y="687424"/>
            <a:ext cx="1822152" cy="2429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music\Desktop\2\IMG-20200703-WA000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3585" y="1915986"/>
            <a:ext cx="1923177" cy="12055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C:\Users\User\Desktop\ДМШ 3 здание 2019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5902" y="1285916"/>
            <a:ext cx="1608098" cy="1982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C:\Users\User\Desktop\Авг. конф. 2020\ДМШ 3\ДМШ 3-Кабинет фортепиано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9153" y="3651869"/>
            <a:ext cx="1709718" cy="1282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8533" y="3198201"/>
            <a:ext cx="2242175" cy="16816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291133"/>
            <a:ext cx="2711227" cy="12497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8" descr="C:\Users\music\Desktop\1\20200630_114526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171176" y="613217"/>
            <a:ext cx="1232549" cy="1345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573528" y="1651974"/>
            <a:ext cx="1002653" cy="1479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3030" y="3597542"/>
            <a:ext cx="2787464" cy="12822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198201"/>
            <a:ext cx="1408680" cy="18782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2882375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583406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Нормативно-правовое </a:t>
            </a: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обеспечение </a:t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Управлением </a:t>
            </a:r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культуры </a:t>
            </a: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подготовлено: </a:t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18  </a:t>
            </a:r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постановлений и распоряжений Администрации городского округа </a:t>
            </a: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Краснотурьинск; 7 Соглашений с Министерством </a:t>
            </a:r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культуры Свердловской </a:t>
            </a: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области; </a:t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400" b="1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101 приказ </a:t>
            </a:r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по основной деятельности и </a:t>
            </a: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96 </a:t>
            </a:r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по </a:t>
            </a: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кадрам; </a:t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16 сообщений </a:t>
            </a:r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по вопросам сферы </a:t>
            </a: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культуры;  43 годовых формы статистической отчётности Министерства культуры Свердловской области и Российской Федерации; проведено </a:t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12 </a:t>
            </a:r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плановых и </a:t>
            </a: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12 </a:t>
            </a:r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внеплановых заседаний Совета директоров учреждений </a:t>
            </a: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культуры</a:t>
            </a:r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400" b="1" dirty="0"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>
                <a:latin typeface="Liberation Serif" pitchFamily="18" charset="0"/>
                <a:cs typeface="Times New Roman" pitchFamily="18" charset="0"/>
              </a:rPr>
            </a:br>
            <a:endParaRPr lang="ru-RU" sz="2800" b="1" dirty="0" smtClean="0">
              <a:solidFill>
                <a:srgbClr val="C00000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sp>
        <p:nvSpPr>
          <p:cNvPr id="5137" name="Rectangle 1"/>
          <p:cNvSpPr>
            <a:spLocks noChangeArrowheads="1"/>
          </p:cNvSpPr>
          <p:nvPr/>
        </p:nvSpPr>
        <p:spPr bwMode="auto">
          <a:xfrm>
            <a:off x="1533525" y="232398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343658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250032"/>
            <a:ext cx="7942262" cy="37750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7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Курсы повышения квалификации</a:t>
            </a:r>
            <a:r>
              <a:rPr lang="ru-RU" sz="27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solidFill>
                  <a:srgbClr val="C00000"/>
                </a:solidFill>
                <a:latin typeface="Liberation Serif" pitchFamily="18" charset="0"/>
              </a:rPr>
              <a:t>прошли  85   работников, из них:</a:t>
            </a:r>
            <a:br>
              <a:rPr lang="ru-RU" sz="2700" b="1" dirty="0" smtClean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2700" b="1" dirty="0" smtClean="0">
                <a:solidFill>
                  <a:srgbClr val="C00000"/>
                </a:solidFill>
                <a:latin typeface="Liberation Serif" pitchFamily="18" charset="0"/>
              </a:rPr>
              <a:t>преподаватели  ДШИ   –  26  человек;</a:t>
            </a:r>
            <a:br>
              <a:rPr lang="ru-RU" sz="2700" b="1" dirty="0" smtClean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2700" b="1" dirty="0" smtClean="0">
                <a:solidFill>
                  <a:srgbClr val="C00000"/>
                </a:solidFill>
                <a:latin typeface="Liberation Serif" pitchFamily="18" charset="0"/>
              </a:rPr>
              <a:t>специалисты  музея – 12 человек;</a:t>
            </a:r>
            <a:br>
              <a:rPr lang="ru-RU" sz="2700" b="1" dirty="0" smtClean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2700" b="1" dirty="0" smtClean="0">
                <a:solidFill>
                  <a:srgbClr val="C00000"/>
                </a:solidFill>
                <a:latin typeface="Liberation Serif" pitchFamily="18" charset="0"/>
              </a:rPr>
              <a:t>специалисты досуговой сферы – 13 человек;</a:t>
            </a:r>
            <a:br>
              <a:rPr lang="ru-RU" sz="2700" b="1" dirty="0" smtClean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2700" b="1" dirty="0" smtClean="0">
                <a:solidFill>
                  <a:srgbClr val="C00000"/>
                </a:solidFill>
                <a:latin typeface="Liberation Serif" pitchFamily="18" charset="0"/>
              </a:rPr>
              <a:t>специалисты театра кукол – 7  человек;</a:t>
            </a:r>
            <a:br>
              <a:rPr lang="ru-RU" sz="2700" b="1" dirty="0" smtClean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2700" b="1" dirty="0" smtClean="0">
                <a:solidFill>
                  <a:srgbClr val="C00000"/>
                </a:solidFill>
                <a:latin typeface="Liberation Serif" pitchFamily="18" charset="0"/>
              </a:rPr>
              <a:t>специалисты библиотек – 27 человека.</a:t>
            </a:r>
            <a:br>
              <a:rPr lang="ru-RU" sz="2700" b="1" dirty="0" smtClean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2700" b="1" dirty="0" smtClean="0">
                <a:solidFill>
                  <a:srgbClr val="C00000"/>
                </a:solidFill>
                <a:latin typeface="Liberation Serif" pitchFamily="18" charset="0"/>
              </a:rPr>
              <a:t>Пять руководителей учреждений культуры и ДШИ аттестованы на соответствие занимаемой должности.</a:t>
            </a:r>
            <a:br>
              <a:rPr lang="ru-RU" sz="2700" b="1" dirty="0" smtClean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2700" b="1" dirty="0" smtClean="0">
                <a:solidFill>
                  <a:srgbClr val="C00000"/>
                </a:solidFill>
                <a:latin typeface="Liberation Serif" pitchFamily="18" charset="0"/>
              </a:rPr>
              <a:t>31  преподаватель ДШИ аттестован на квалификационные категории и </a:t>
            </a:r>
            <a:r>
              <a:rPr lang="ru-RU" sz="2800" b="1" dirty="0" smtClean="0">
                <a:solidFill>
                  <a:srgbClr val="C00000"/>
                </a:solidFill>
                <a:latin typeface="Liberation Serif" pitchFamily="18" charset="0"/>
              </a:rPr>
              <a:t>соответствие занимаемой должности</a:t>
            </a:r>
            <a:br>
              <a:rPr lang="ru-RU" sz="2800" b="1" dirty="0" smtClean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2800" b="1" dirty="0" smtClean="0">
                <a:latin typeface="Liberation Serif" pitchFamily="18" charset="0"/>
              </a:rPr>
              <a:t/>
            </a:r>
            <a:br>
              <a:rPr lang="ru-RU" sz="2800" b="1" dirty="0" smtClean="0">
                <a:latin typeface="Liberation Serif" pitchFamily="18" charset="0"/>
              </a:rPr>
            </a:br>
            <a:endParaRPr lang="ru-RU" sz="2800" b="1" dirty="0" smtClean="0">
              <a:solidFill>
                <a:srgbClr val="C00000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1533525" y="232398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4730657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00118" y="627534"/>
            <a:ext cx="8229600" cy="857250"/>
          </a:xfrm>
        </p:spPr>
        <p:txBody>
          <a:bodyPr>
            <a:no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</a:rPr>
              <a:t>Детские школы искусств</a:t>
            </a:r>
            <a:endParaRPr lang="ru-RU" sz="2000" b="1" dirty="0">
              <a:solidFill>
                <a:srgbClr val="C00000"/>
              </a:solidFill>
              <a:latin typeface="Liberation Serif" pitchFamily="18" charset="0"/>
            </a:endParaRPr>
          </a:p>
        </p:txBody>
      </p:sp>
      <p:pic>
        <p:nvPicPr>
          <p:cNvPr id="6" name="Picture 4" descr="д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1555843"/>
            <a:ext cx="2745177" cy="1856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5" y="827092"/>
            <a:ext cx="2766288" cy="14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0477" y="3281866"/>
            <a:ext cx="2033972" cy="14501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5" descr="д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022" y="3021145"/>
            <a:ext cx="2796409" cy="18467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2" descr="C:\Users\User\Desktop\IMG-20200722-WA0005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1610" y="3043416"/>
            <a:ext cx="2331706" cy="1824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User\Desktop\IMG-20200824-WA0011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627534"/>
            <a:ext cx="1633964" cy="2178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128149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00118" y="627534"/>
            <a:ext cx="8229600" cy="857250"/>
          </a:xfrm>
        </p:spPr>
        <p:txBody>
          <a:bodyPr>
            <a:no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</a:rPr>
              <a:t>Дипломы лауреатов</a:t>
            </a:r>
            <a:endParaRPr lang="ru-RU" sz="2000" b="1" dirty="0">
              <a:solidFill>
                <a:srgbClr val="C00000"/>
              </a:solidFill>
              <a:latin typeface="Liberation Serif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455" y="783086"/>
            <a:ext cx="1368206" cy="18907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5510" y="847087"/>
            <a:ext cx="1307400" cy="1743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699542"/>
            <a:ext cx="1370083" cy="1929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1338814"/>
            <a:ext cx="1940650" cy="14548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3712" y="3494254"/>
            <a:ext cx="1989690" cy="13561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3684" y="2787774"/>
            <a:ext cx="1480592" cy="2111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3035460"/>
            <a:ext cx="1278633" cy="18235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808033"/>
            <a:ext cx="1287723" cy="18213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6748" y="3028470"/>
            <a:ext cx="1300995" cy="1837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921131"/>
            <a:ext cx="1440160" cy="1979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9911983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250032"/>
            <a:ext cx="7942262" cy="431006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2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Анастасия Лимонова, выпускница Краснотурьинской детской художественной школы, класс преподавателя Бидонько Илоны Юрьевны, лауреат премии Губернатора Свердловской области 2020</a:t>
            </a:r>
            <a:r>
              <a:rPr lang="ru-RU" sz="22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2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800" b="1" dirty="0" smtClean="0">
              <a:solidFill>
                <a:srgbClr val="C00000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1533525" y="232398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lang="ru-RU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1676463"/>
            <a:ext cx="2592288" cy="33146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012" y="1790563"/>
            <a:ext cx="2576488" cy="30864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2067694"/>
            <a:ext cx="1944216" cy="27309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9589451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250032"/>
            <a:ext cx="7942262" cy="431006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18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Независимая оценка качества условий </a:t>
            </a:r>
            <a:r>
              <a:rPr lang="ru-RU" sz="18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образовательных </a:t>
            </a:r>
            <a:r>
              <a:rPr lang="ru-RU" sz="18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услуг, </a:t>
            </a:r>
            <a:r>
              <a:rPr lang="ru-RU" sz="18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предоставляемых </a:t>
            </a:r>
            <a:r>
              <a:rPr lang="ru-RU" sz="18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детскими школами искусств</a:t>
            </a:r>
            <a:br>
              <a:rPr lang="ru-RU" sz="18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18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Значения по критериям</a:t>
            </a:r>
            <a:r>
              <a:rPr lang="ru-RU" sz="1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1800" b="1" dirty="0" smtClean="0">
              <a:solidFill>
                <a:srgbClr val="C00000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1533525" y="232398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lang="ru-RU"/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3455418"/>
              </p:ext>
            </p:extLst>
          </p:nvPr>
        </p:nvGraphicFramePr>
        <p:xfrm>
          <a:off x="251519" y="1419621"/>
          <a:ext cx="8712969" cy="3600402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1368153"/>
                <a:gridCol w="1512168"/>
                <a:gridCol w="1440160"/>
                <a:gridCol w="1152128"/>
                <a:gridCol w="1152128"/>
                <a:gridCol w="1129052"/>
                <a:gridCol w="959180"/>
              </a:tblGrid>
              <a:tr h="133678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Наименование учреждения</a:t>
                      </a:r>
                      <a:endParaRPr lang="ru-RU" sz="12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52667" marR="52667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I</a:t>
                      </a:r>
                      <a:r>
                        <a:rPr lang="ru-RU" sz="12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.Открытость и доступность информации об организации</a:t>
                      </a:r>
                      <a:endParaRPr lang="ru-RU" sz="12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52667" marR="52667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II</a:t>
                      </a:r>
                      <a:r>
                        <a:rPr lang="ru-RU" sz="1200" b="1" dirty="0" smtClean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.Комфортность условий</a:t>
                      </a:r>
                      <a:endParaRPr lang="ru-RU" sz="12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</a:endParaRPr>
                    </a:p>
                  </a:txBody>
                  <a:tcPr marL="52667" marR="52667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III</a:t>
                      </a:r>
                      <a:r>
                        <a:rPr lang="ru-RU" sz="12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.Доступ-</a:t>
                      </a:r>
                      <a:r>
                        <a:rPr lang="ru-RU" sz="1200" b="1" dirty="0" err="1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ность</a:t>
                      </a:r>
                      <a:r>
                        <a:rPr lang="ru-RU" sz="12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 </a:t>
                      </a:r>
                      <a:r>
                        <a:rPr lang="ru-RU" sz="1200" b="1" dirty="0" smtClean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для </a:t>
                      </a:r>
                      <a:r>
                        <a:rPr lang="ru-RU" sz="12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инвалидов</a:t>
                      </a:r>
                      <a:endParaRPr lang="ru-RU" sz="12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52667" marR="52667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IV</a:t>
                      </a:r>
                      <a:r>
                        <a:rPr lang="ru-RU" sz="1200" b="1" dirty="0" smtClean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.</a:t>
                      </a:r>
                      <a:r>
                        <a:rPr lang="ru-RU" sz="1200" b="1" dirty="0" err="1" smtClean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Доброже-лательность</a:t>
                      </a:r>
                      <a:r>
                        <a:rPr lang="ru-RU" sz="12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, вежливость работников организации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 </a:t>
                      </a:r>
                      <a:endParaRPr lang="ru-RU" sz="12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52667" marR="52667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V</a:t>
                      </a:r>
                      <a:r>
                        <a:rPr lang="ru-RU" sz="1200" b="1" dirty="0" smtClean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.Удовлетворенность условиями</a:t>
                      </a:r>
                      <a:endParaRPr lang="ru-RU" sz="12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52667" marR="52667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Общий балл/ место в </a:t>
                      </a:r>
                      <a:r>
                        <a:rPr lang="ru-RU" sz="1200" b="1" dirty="0" err="1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интеграль</a:t>
                      </a:r>
                      <a:r>
                        <a:rPr lang="ru-RU" sz="12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-ном рейтинге</a:t>
                      </a:r>
                      <a:endParaRPr lang="ru-RU" sz="12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52667" marR="52667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302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ДМШ № 1</a:t>
                      </a:r>
                      <a:endParaRPr lang="ru-RU" sz="18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52667" marR="52667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5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98 баллов</a:t>
                      </a:r>
                      <a:endParaRPr lang="ru-RU" sz="15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52667" marR="52667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5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100 баллов</a:t>
                      </a:r>
                      <a:endParaRPr lang="ru-RU" sz="15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52667" marR="52667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5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54 балла</a:t>
                      </a:r>
                      <a:endParaRPr lang="ru-RU" sz="15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52667" marR="52667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5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88 баллов</a:t>
                      </a:r>
                      <a:endParaRPr lang="ru-RU" sz="15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52667" marR="52667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5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98 баллов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5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 </a:t>
                      </a:r>
                      <a:endParaRPr lang="ru-RU" sz="15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52667" marR="52667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5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88 баллов 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5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10 место </a:t>
                      </a:r>
                      <a:endParaRPr lang="ru-RU" sz="15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52667" marR="52667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545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ДХШ</a:t>
                      </a:r>
                      <a:endParaRPr lang="ru-RU" sz="18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52667" marR="52667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500" b="1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97 баллов</a:t>
                      </a:r>
                      <a:endParaRPr lang="ru-RU" sz="1500" b="1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52667" marR="52667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5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89 баллов</a:t>
                      </a:r>
                      <a:endParaRPr lang="ru-RU" sz="15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52667" marR="52667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5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51 балл</a:t>
                      </a:r>
                      <a:endParaRPr lang="ru-RU" sz="15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52667" marR="52667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5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93 балла</a:t>
                      </a:r>
                      <a:endParaRPr lang="ru-RU" sz="15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52667" marR="52667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5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98 баллов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5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 </a:t>
                      </a:r>
                      <a:endParaRPr lang="ru-RU" sz="15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52667" marR="52667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5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86 баллов 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5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12 место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5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 </a:t>
                      </a:r>
                      <a:endParaRPr lang="ru-RU" sz="15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52667" marR="52667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302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ДМШ</a:t>
                      </a:r>
                      <a:r>
                        <a:rPr lang="ru-RU" sz="1800" b="1" baseline="0" dirty="0" smtClean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 № 3</a:t>
                      </a:r>
                      <a:endParaRPr lang="ru-RU" sz="18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52667" marR="52667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500" b="1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95 баллов</a:t>
                      </a:r>
                      <a:endParaRPr lang="ru-RU" sz="1500" b="1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52667" marR="52667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500" b="1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90 баллов</a:t>
                      </a:r>
                      <a:endParaRPr lang="ru-RU" sz="1500" b="1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52667" marR="52667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500" b="1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54 балла</a:t>
                      </a:r>
                      <a:endParaRPr lang="ru-RU" sz="1500" b="1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52667" marR="52667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500" b="1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85 баллов</a:t>
                      </a:r>
                      <a:endParaRPr lang="ru-RU" sz="1500" b="1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52667" marR="52667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5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99 баллов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5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 </a:t>
                      </a:r>
                      <a:endParaRPr lang="ru-RU" sz="15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52667" marR="52667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5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85 баллов 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5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13 место </a:t>
                      </a:r>
                      <a:endParaRPr lang="ru-RU" sz="15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52667" marR="52667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302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ДХорШ</a:t>
                      </a:r>
                      <a:endParaRPr lang="ru-RU" sz="18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52667" marR="52667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500" b="1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96 баллов</a:t>
                      </a:r>
                      <a:endParaRPr lang="ru-RU" sz="1500" b="1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52667" marR="52667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500" b="1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79 баллов</a:t>
                      </a:r>
                      <a:endParaRPr lang="ru-RU" sz="1500" b="1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52667" marR="52667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500" b="1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54 балла</a:t>
                      </a:r>
                      <a:endParaRPr lang="ru-RU" sz="1500" b="1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52667" marR="52667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500" b="1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78 баллов</a:t>
                      </a:r>
                      <a:endParaRPr lang="ru-RU" sz="1500" b="1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52667" marR="52667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5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95 баллов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5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 </a:t>
                      </a:r>
                      <a:endParaRPr lang="ru-RU" sz="15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52667" marR="52667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5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80 </a:t>
                      </a:r>
                      <a:r>
                        <a:rPr lang="ru-RU" sz="1500" b="1" dirty="0" smtClean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баллов</a:t>
                      </a:r>
                      <a:endParaRPr lang="ru-RU" sz="15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5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18 место </a:t>
                      </a:r>
                      <a:endParaRPr lang="ru-RU" sz="15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52667" marR="52667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7830033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250032"/>
            <a:ext cx="7942262" cy="431006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8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Культурно – досуговые учреждения</a:t>
            </a:r>
            <a:endParaRPr lang="ru-RU" sz="2800" b="1" dirty="0" smtClean="0">
              <a:solidFill>
                <a:srgbClr val="C00000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1533525" y="232398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lang="ru-RU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9690339"/>
              </p:ext>
            </p:extLst>
          </p:nvPr>
        </p:nvGraphicFramePr>
        <p:xfrm>
          <a:off x="457200" y="1200150"/>
          <a:ext cx="8507288" cy="3675856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881436"/>
                <a:gridCol w="881436"/>
                <a:gridCol w="1362221"/>
                <a:gridCol w="1562547"/>
                <a:gridCol w="1255968"/>
                <a:gridCol w="1087854"/>
                <a:gridCol w="1475826"/>
              </a:tblGrid>
              <a:tr h="2080725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solidFill>
                            <a:srgbClr val="C00000"/>
                          </a:solidFill>
                          <a:latin typeface="Liberation Serif" pitchFamily="18" charset="0"/>
                        </a:rPr>
                        <a:t>Год</a:t>
                      </a:r>
                      <a:endParaRPr lang="ru-RU" sz="2000" dirty="0">
                        <a:solidFill>
                          <a:srgbClr val="C00000"/>
                        </a:solidFill>
                        <a:latin typeface="Liberation Serif" pitchFamily="18" charset="0"/>
                      </a:endParaRPr>
                    </a:p>
                  </a:txBody>
                  <a:tcPr marL="91431" marR="91431" marT="45697" marB="45697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solidFill>
                            <a:srgbClr val="C00000"/>
                          </a:solidFill>
                          <a:latin typeface="Liberation Serif" pitchFamily="18" charset="0"/>
                        </a:rPr>
                        <a:t>Сеть</a:t>
                      </a:r>
                      <a:endParaRPr lang="ru-RU" sz="2000" dirty="0">
                        <a:solidFill>
                          <a:srgbClr val="C00000"/>
                        </a:solidFill>
                        <a:latin typeface="Liberation Serif" pitchFamily="18" charset="0"/>
                      </a:endParaRPr>
                    </a:p>
                  </a:txBody>
                  <a:tcPr marL="91431" marR="91431" marT="45697" marB="45697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solidFill>
                            <a:srgbClr val="C00000"/>
                          </a:solidFill>
                          <a:latin typeface="Liberation Serif" pitchFamily="18" charset="0"/>
                        </a:rPr>
                        <a:t>Клубные </a:t>
                      </a:r>
                      <a:r>
                        <a:rPr lang="ru-RU" sz="2000" dirty="0" err="1" smtClean="0">
                          <a:solidFill>
                            <a:srgbClr val="C00000"/>
                          </a:solidFill>
                          <a:latin typeface="Liberation Serif" pitchFamily="18" charset="0"/>
                        </a:rPr>
                        <a:t>форми-рования</a:t>
                      </a:r>
                      <a:endParaRPr lang="ru-RU" sz="2000" dirty="0">
                        <a:solidFill>
                          <a:srgbClr val="C00000"/>
                        </a:solidFill>
                        <a:latin typeface="Liberation Serif" pitchFamily="18" charset="0"/>
                      </a:endParaRPr>
                    </a:p>
                  </a:txBody>
                  <a:tcPr marL="91431" marR="91431" marT="45697" marB="45697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solidFill>
                            <a:srgbClr val="C00000"/>
                          </a:solidFill>
                          <a:latin typeface="Liberation Serif" pitchFamily="18" charset="0"/>
                        </a:rPr>
                        <a:t>Количество участников в них</a:t>
                      </a:r>
                      <a:endParaRPr lang="ru-RU" sz="2000" dirty="0">
                        <a:solidFill>
                          <a:srgbClr val="C00000"/>
                        </a:solidFill>
                        <a:latin typeface="Liberation Serif" pitchFamily="18" charset="0"/>
                      </a:endParaRPr>
                    </a:p>
                  </a:txBody>
                  <a:tcPr marL="91431" marR="91431" marT="45697" marB="45697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solidFill>
                            <a:srgbClr val="C00000"/>
                          </a:solidFill>
                          <a:latin typeface="Liberation Serif" pitchFamily="18" charset="0"/>
                        </a:rPr>
                        <a:t>Коли-</a:t>
                      </a:r>
                      <a:r>
                        <a:rPr lang="ru-RU" sz="2000" dirty="0" err="1" smtClean="0">
                          <a:solidFill>
                            <a:srgbClr val="C00000"/>
                          </a:solidFill>
                          <a:latin typeface="Liberation Serif" pitchFamily="18" charset="0"/>
                        </a:rPr>
                        <a:t>чество</a:t>
                      </a:r>
                      <a:r>
                        <a:rPr lang="ru-RU" sz="2000" dirty="0" smtClean="0">
                          <a:solidFill>
                            <a:srgbClr val="C00000"/>
                          </a:solidFill>
                          <a:latin typeface="Liberation Serif" pitchFamily="18" charset="0"/>
                        </a:rPr>
                        <a:t> </a:t>
                      </a:r>
                      <a:r>
                        <a:rPr lang="ru-RU" sz="2000" dirty="0" err="1" smtClean="0">
                          <a:solidFill>
                            <a:srgbClr val="C00000"/>
                          </a:solidFill>
                          <a:latin typeface="Liberation Serif" pitchFamily="18" charset="0"/>
                        </a:rPr>
                        <a:t>прове-дённых</a:t>
                      </a:r>
                      <a:r>
                        <a:rPr lang="ru-RU" sz="2000" dirty="0" smtClean="0">
                          <a:solidFill>
                            <a:srgbClr val="C00000"/>
                          </a:solidFill>
                          <a:latin typeface="Liberation Serif" pitchFamily="18" charset="0"/>
                        </a:rPr>
                        <a:t> </a:t>
                      </a:r>
                      <a:r>
                        <a:rPr lang="ru-RU" sz="2000" dirty="0" err="1" smtClean="0">
                          <a:solidFill>
                            <a:srgbClr val="C00000"/>
                          </a:solidFill>
                          <a:latin typeface="Liberation Serif" pitchFamily="18" charset="0"/>
                        </a:rPr>
                        <a:t>меро</a:t>
                      </a:r>
                      <a:r>
                        <a:rPr lang="ru-RU" sz="2000" dirty="0" smtClean="0">
                          <a:solidFill>
                            <a:srgbClr val="C00000"/>
                          </a:solidFill>
                          <a:latin typeface="Liberation Serif" pitchFamily="18" charset="0"/>
                        </a:rPr>
                        <a:t>-приятий</a:t>
                      </a:r>
                      <a:endParaRPr lang="ru-RU" sz="2000" dirty="0">
                        <a:solidFill>
                          <a:srgbClr val="C00000"/>
                        </a:solidFill>
                        <a:latin typeface="Liberation Serif" pitchFamily="18" charset="0"/>
                      </a:endParaRPr>
                    </a:p>
                  </a:txBody>
                  <a:tcPr marL="91431" marR="91431" marT="45697" marB="45697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solidFill>
                            <a:srgbClr val="C00000"/>
                          </a:solidFill>
                          <a:latin typeface="Liberation Serif" pitchFamily="18" charset="0"/>
                        </a:rPr>
                        <a:t>Из них на плат-ной</a:t>
                      </a:r>
                      <a:r>
                        <a:rPr lang="ru-RU" sz="2000" baseline="0" dirty="0" smtClean="0">
                          <a:solidFill>
                            <a:srgbClr val="C00000"/>
                          </a:solidFill>
                          <a:latin typeface="Liberation Serif" pitchFamily="18" charset="0"/>
                        </a:rPr>
                        <a:t> основе</a:t>
                      </a:r>
                      <a:endParaRPr lang="ru-RU" sz="2000" dirty="0">
                        <a:solidFill>
                          <a:srgbClr val="C00000"/>
                        </a:solidFill>
                        <a:latin typeface="Liberation Serif" pitchFamily="18" charset="0"/>
                      </a:endParaRPr>
                    </a:p>
                  </a:txBody>
                  <a:tcPr marL="91431" marR="91431" marT="45697" marB="45697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solidFill>
                            <a:srgbClr val="C00000"/>
                          </a:solidFill>
                          <a:latin typeface="Liberation Serif" pitchFamily="18" charset="0"/>
                        </a:rPr>
                        <a:t>Коли-</a:t>
                      </a:r>
                      <a:r>
                        <a:rPr lang="ru-RU" sz="2000" dirty="0" err="1" smtClean="0">
                          <a:solidFill>
                            <a:srgbClr val="C00000"/>
                          </a:solidFill>
                          <a:latin typeface="Liberation Serif" pitchFamily="18" charset="0"/>
                        </a:rPr>
                        <a:t>чество</a:t>
                      </a:r>
                      <a:r>
                        <a:rPr lang="ru-RU" sz="2000" dirty="0" smtClean="0">
                          <a:solidFill>
                            <a:srgbClr val="C00000"/>
                          </a:solidFill>
                          <a:latin typeface="Liberation Serif" pitchFamily="18" charset="0"/>
                        </a:rPr>
                        <a:t> посети-</a:t>
                      </a:r>
                      <a:r>
                        <a:rPr lang="ru-RU" sz="2000" dirty="0" err="1" smtClean="0">
                          <a:solidFill>
                            <a:srgbClr val="C00000"/>
                          </a:solidFill>
                          <a:latin typeface="Liberation Serif" pitchFamily="18" charset="0"/>
                        </a:rPr>
                        <a:t>телей</a:t>
                      </a:r>
                      <a:endParaRPr lang="ru-RU" sz="2000" dirty="0">
                        <a:solidFill>
                          <a:srgbClr val="C00000"/>
                        </a:solidFill>
                        <a:latin typeface="Liberation Serif" pitchFamily="18" charset="0"/>
                      </a:endParaRPr>
                    </a:p>
                  </a:txBody>
                  <a:tcPr marL="91431" marR="91431" marT="45697" marB="45697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57965"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Times New Roman"/>
                          <a:cs typeface="Times New Roman"/>
                        </a:rPr>
                        <a:t>2018</a:t>
                      </a:r>
                    </a:p>
                  </a:txBody>
                  <a:tcPr marL="25400" marR="25400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Times New Roman"/>
                          <a:cs typeface="Times New Roman"/>
                        </a:rPr>
                        <a:t>6</a:t>
                      </a:r>
                    </a:p>
                  </a:txBody>
                  <a:tcPr marL="25400" marR="25400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Times New Roman"/>
                          <a:cs typeface="Times New Roman"/>
                        </a:rPr>
                        <a:t>71</a:t>
                      </a:r>
                    </a:p>
                  </a:txBody>
                  <a:tcPr marL="25400" marR="25400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Times New Roman"/>
                          <a:cs typeface="Times New Roman"/>
                        </a:rPr>
                        <a:t>1 260</a:t>
                      </a:r>
                    </a:p>
                  </a:txBody>
                  <a:tcPr marL="25400" marR="25400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Times New Roman"/>
                          <a:cs typeface="Times New Roman"/>
                        </a:rPr>
                        <a:t>1 135</a:t>
                      </a:r>
                    </a:p>
                  </a:txBody>
                  <a:tcPr marL="25400" marR="25400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Times New Roman"/>
                          <a:cs typeface="Times New Roman"/>
                        </a:rPr>
                        <a:t>532</a:t>
                      </a:r>
                    </a:p>
                  </a:txBody>
                  <a:tcPr marL="25400" marR="25400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Times New Roman"/>
                          <a:cs typeface="Times New Roman"/>
                        </a:rPr>
                        <a:t>133 324</a:t>
                      </a:r>
                    </a:p>
                  </a:txBody>
                  <a:tcPr marL="25400" marR="25400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18583"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Times New Roman"/>
                          <a:cs typeface="Times New Roman"/>
                        </a:rPr>
                        <a:t>2019</a:t>
                      </a:r>
                    </a:p>
                  </a:txBody>
                  <a:tcPr marL="25400" marR="25400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Times New Roman"/>
                          <a:cs typeface="Times New Roman"/>
                        </a:rPr>
                        <a:t>6</a:t>
                      </a:r>
                    </a:p>
                  </a:txBody>
                  <a:tcPr marL="25400" marR="25400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Times New Roman"/>
                          <a:cs typeface="Times New Roman"/>
                        </a:rPr>
                        <a:t>71</a:t>
                      </a:r>
                    </a:p>
                  </a:txBody>
                  <a:tcPr marL="25400" marR="25400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Times New Roman"/>
                          <a:cs typeface="Times New Roman"/>
                        </a:rPr>
                        <a:t>1 303</a:t>
                      </a:r>
                    </a:p>
                  </a:txBody>
                  <a:tcPr marL="25400" marR="25400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Times New Roman"/>
                          <a:cs typeface="Times New Roman"/>
                        </a:rPr>
                        <a:t>1 136</a:t>
                      </a:r>
                    </a:p>
                  </a:txBody>
                  <a:tcPr marL="25400" marR="25400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Times New Roman"/>
                          <a:cs typeface="Times New Roman"/>
                        </a:rPr>
                        <a:t>536</a:t>
                      </a:r>
                    </a:p>
                  </a:txBody>
                  <a:tcPr marL="25400" marR="25400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Times New Roman"/>
                          <a:cs typeface="Times New Roman"/>
                        </a:rPr>
                        <a:t>126 685</a:t>
                      </a:r>
                    </a:p>
                  </a:txBody>
                  <a:tcPr marL="25400" marR="25400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18583"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Times New Roman"/>
                          <a:cs typeface="Times New Roman"/>
                        </a:rPr>
                        <a:t>2020</a:t>
                      </a:r>
                    </a:p>
                  </a:txBody>
                  <a:tcPr marL="25400" marR="25400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Times New Roman"/>
                          <a:cs typeface="Times New Roman"/>
                        </a:rPr>
                        <a:t>6</a:t>
                      </a:r>
                    </a:p>
                  </a:txBody>
                  <a:tcPr marL="25400" marR="25400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Times New Roman"/>
                          <a:cs typeface="Times New Roman"/>
                        </a:rPr>
                        <a:t>71</a:t>
                      </a:r>
                    </a:p>
                  </a:txBody>
                  <a:tcPr marL="25400" marR="25400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Times New Roman"/>
                          <a:cs typeface="Times New Roman"/>
                        </a:rPr>
                        <a:t>1 316</a:t>
                      </a:r>
                    </a:p>
                  </a:txBody>
                  <a:tcPr marL="25400" marR="25400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Times New Roman"/>
                          <a:cs typeface="Times New Roman"/>
                        </a:rPr>
                        <a:t>364</a:t>
                      </a:r>
                    </a:p>
                  </a:txBody>
                  <a:tcPr marL="25400" marR="25400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Times New Roman"/>
                          <a:cs typeface="Times New Roman"/>
                        </a:rPr>
                        <a:t>191</a:t>
                      </a:r>
                    </a:p>
                  </a:txBody>
                  <a:tcPr marL="25400" marR="25400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Times New Roman"/>
                          <a:cs typeface="Times New Roman"/>
                        </a:rPr>
                        <a:t>33 016</a:t>
                      </a:r>
                    </a:p>
                  </a:txBody>
                  <a:tcPr marL="25400" marR="25400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0447567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250032"/>
            <a:ext cx="7942262" cy="431006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8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Участие творческих коллективов в </a:t>
            </a:r>
            <a:r>
              <a:rPr lang="ru-RU" sz="28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конкурсах</a:t>
            </a: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1533525" y="232398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lang="ru-RU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059582"/>
            <a:ext cx="1639598" cy="11592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1088864"/>
            <a:ext cx="1826691" cy="12915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517605"/>
            <a:ext cx="1698909" cy="24028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2693313"/>
            <a:ext cx="1682675" cy="23799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2976116"/>
            <a:ext cx="1478012" cy="19706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3936" y="1109644"/>
            <a:ext cx="1189980" cy="16830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1099766"/>
            <a:ext cx="1251612" cy="17702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4074" y="2976116"/>
            <a:ext cx="1470414" cy="20797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2841050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250032"/>
            <a:ext cx="7942262" cy="431006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8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Творческие мероприятия культурно-досуговых учреждений</a:t>
            </a:r>
            <a:br>
              <a:rPr lang="ru-RU" sz="28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endParaRPr lang="ru-RU" sz="2800" b="1" dirty="0" smtClean="0">
              <a:solidFill>
                <a:srgbClr val="C00000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1533525" y="232398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lang="ru-RU"/>
          </a:p>
        </p:txBody>
      </p:sp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2557" y="3373500"/>
            <a:ext cx="2501491" cy="1667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7443" y="1505054"/>
            <a:ext cx="2952105" cy="1445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4" name="Picture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491630"/>
            <a:ext cx="2445026" cy="14722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920" y="1054097"/>
            <a:ext cx="1448970" cy="13140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3" y="3285701"/>
            <a:ext cx="1281205" cy="16899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920" y="3640804"/>
            <a:ext cx="1909016" cy="13348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2" descr="C:\Users\User\Desktop\I0a50944716734e4adc5687ce8d1cd576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5758" y="3439035"/>
            <a:ext cx="2050607" cy="1536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5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509577"/>
            <a:ext cx="956374" cy="1454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2" descr="C:\Users\User\Desktop\Ie49e64df5d8a5cd90cc117189d75ffc5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920" y="2428444"/>
            <a:ext cx="1634976" cy="1089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891992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250032"/>
            <a:ext cx="7942262" cy="431006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8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Творческие мероприятия культурно-досуговых учреждений</a:t>
            </a:r>
            <a:br>
              <a:rPr lang="ru-RU" sz="28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endParaRPr lang="ru-RU" sz="2800" b="1" dirty="0" smtClean="0">
              <a:solidFill>
                <a:srgbClr val="C00000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1533525" y="232398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lang="ru-RU"/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1943" y="1782321"/>
            <a:ext cx="1856048" cy="24747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3040" y="1173304"/>
            <a:ext cx="3244784" cy="16864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127" y="1131590"/>
            <a:ext cx="3075003" cy="16155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127" y="2859782"/>
            <a:ext cx="3010967" cy="20082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8472" y="3147814"/>
            <a:ext cx="3339262" cy="18305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2265616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250032"/>
            <a:ext cx="7942262" cy="431006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2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Концерты Регионального концертного зала </a:t>
            </a:r>
            <a:br>
              <a:rPr lang="ru-RU" sz="22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2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в Городском Дворце культуры </a:t>
            </a:r>
            <a:endParaRPr lang="ru-RU" sz="2200" b="1" dirty="0" smtClean="0">
              <a:solidFill>
                <a:srgbClr val="C00000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1533525" y="232398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lang="ru-RU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366288"/>
            <a:ext cx="3010967" cy="1852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381464"/>
            <a:ext cx="3482082" cy="16053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6906" y="3291830"/>
            <a:ext cx="2348647" cy="16784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1366288"/>
            <a:ext cx="2455112" cy="16471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1938350"/>
            <a:ext cx="1916549" cy="27069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3921756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250032"/>
            <a:ext cx="7942262" cy="431006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8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Городской новогодний фестиваль «Краснотурьинская феерия»</a:t>
            </a:r>
            <a:endParaRPr lang="ru-RU" sz="2800" b="1" dirty="0" smtClean="0">
              <a:solidFill>
                <a:srgbClr val="C00000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1533525" y="232398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lang="ru-RU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727" y="1929511"/>
            <a:ext cx="2782279" cy="12827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1113" y="1909286"/>
            <a:ext cx="2893228" cy="1333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402" y="3588674"/>
            <a:ext cx="2856931" cy="13171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3558334"/>
            <a:ext cx="2989347" cy="13782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677215"/>
            <a:ext cx="3049528" cy="1557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1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3441443"/>
            <a:ext cx="2258068" cy="15259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254917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51471"/>
            <a:ext cx="7942262" cy="119143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pPr eaLnBrk="1" hangingPunct="1"/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                              Городской конкурс декоративно-прикладного творчества</a:t>
            </a:r>
            <a:b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 «Супер – игрушка 2020»</a:t>
            </a:r>
            <a:endParaRPr lang="ru-RU" sz="2000" b="1" dirty="0" smtClean="0">
              <a:latin typeface="Liberation Serif" pitchFamily="18" charset="0"/>
              <a:cs typeface="Times New Roman" pitchFamily="18" charset="0"/>
            </a:endParaRPr>
          </a:p>
        </p:txBody>
      </p:sp>
      <p:sp>
        <p:nvSpPr>
          <p:cNvPr id="20483" name="Rectangle 1"/>
          <p:cNvSpPr>
            <a:spLocks noChangeArrowheads="1"/>
          </p:cNvSpPr>
          <p:nvPr/>
        </p:nvSpPr>
        <p:spPr bwMode="auto">
          <a:xfrm>
            <a:off x="1533525" y="232398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lang="ru-RU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335" y="1920838"/>
            <a:ext cx="2158974" cy="3096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1785" y="3194772"/>
            <a:ext cx="2722215" cy="18183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1628973"/>
            <a:ext cx="1944216" cy="3380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4820" y="971665"/>
            <a:ext cx="1296144" cy="21372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620860"/>
            <a:ext cx="1561753" cy="33882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066" y="627534"/>
            <a:ext cx="2221880" cy="12307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12521297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421481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ru-RU" sz="2400" b="1" dirty="0" smtClean="0"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latin typeface="Liberation Serif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Централизованная библиотечная система</a:t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endParaRPr lang="ru-RU" sz="2400" dirty="0" smtClean="0">
              <a:solidFill>
                <a:srgbClr val="C00000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7008252"/>
              </p:ext>
            </p:extLst>
          </p:nvPr>
        </p:nvGraphicFramePr>
        <p:xfrm>
          <a:off x="611560" y="897731"/>
          <a:ext cx="8424490" cy="3978275"/>
        </p:xfrm>
        <a:graphic>
          <a:graphicData uri="http://schemas.openxmlformats.org/drawingml/2006/table">
            <a:tbl>
              <a:tblPr/>
              <a:tblGrid>
                <a:gridCol w="4351145"/>
                <a:gridCol w="1087390"/>
                <a:gridCol w="1530282"/>
                <a:gridCol w="1455673"/>
              </a:tblGrid>
              <a:tr h="24832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 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FDF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2018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FDF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2019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FDF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2020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FDFD"/>
                    </a:solidFill>
                  </a:tcPr>
                </a:tc>
              </a:tr>
              <a:tr h="473817">
                <a:tc>
                  <a:txBody>
                    <a:bodyPr/>
                    <a:lstStyle/>
                    <a:p>
                      <a:pPr marL="508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 Книжный фонд (ед.)</a:t>
                      </a:r>
                    </a:p>
                    <a:p>
                      <a:pPr marL="508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FDF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226 068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FDF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205 250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FDF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400" b="1" kern="1200" dirty="0" smtClean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+mn-ea"/>
                          <a:cs typeface="+mn-cs"/>
                        </a:rPr>
                        <a:t>201 951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FDFD"/>
                    </a:solidFill>
                  </a:tcPr>
                </a:tc>
              </a:tr>
              <a:tr h="473817">
                <a:tc>
                  <a:txBody>
                    <a:bodyPr/>
                    <a:lstStyle/>
                    <a:p>
                      <a:pPr marL="508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 Количество читателей (ед.)</a:t>
                      </a:r>
                    </a:p>
                    <a:p>
                      <a:pPr marL="508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FDF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14 966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FDF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15 309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FDF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400" b="1" kern="1200" dirty="0" smtClean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+mn-ea"/>
                          <a:cs typeface="+mn-cs"/>
                        </a:rPr>
                        <a:t>11624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FDFD"/>
                    </a:solidFill>
                  </a:tcPr>
                </a:tc>
              </a:tr>
              <a:tr h="473817">
                <a:tc>
                  <a:txBody>
                    <a:bodyPr/>
                    <a:lstStyle/>
                    <a:p>
                      <a:pPr marL="508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 Количество посещений (ед.)</a:t>
                      </a:r>
                    </a:p>
                    <a:p>
                      <a:pPr marL="508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FDF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108 452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FDF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110 489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FDF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400" b="1" kern="1200" dirty="0" smtClean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+mn-ea"/>
                          <a:cs typeface="+mn-cs"/>
                        </a:rPr>
                        <a:t>59 676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FDFD"/>
                    </a:solidFill>
                  </a:tcPr>
                </a:tc>
              </a:tr>
              <a:tr h="473817">
                <a:tc>
                  <a:txBody>
                    <a:bodyPr/>
                    <a:lstStyle/>
                    <a:p>
                      <a:pPr marL="508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 Книговыдача (ед.)</a:t>
                      </a:r>
                    </a:p>
                    <a:p>
                      <a:pPr marL="508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FDF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307 156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FDF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307 156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FDF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Times New Roman"/>
                          <a:cs typeface="Times New Roman"/>
                        </a:rPr>
                        <a:t>197 232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FDFD"/>
                    </a:solidFill>
                  </a:tcPr>
                </a:tc>
              </a:tr>
              <a:tr h="710726">
                <a:tc>
                  <a:txBody>
                    <a:bodyPr/>
                    <a:lstStyle/>
                    <a:p>
                      <a:pPr marL="508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Количество библиотек, </a:t>
                      </a:r>
                    </a:p>
                    <a:p>
                      <a:pPr marL="508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подключённых к Интернет (ед.)</a:t>
                      </a:r>
                    </a:p>
                    <a:p>
                      <a:pPr marL="508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FDF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 7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FDF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 7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FDF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Times New Roman"/>
                          <a:cs typeface="Times New Roman"/>
                        </a:rPr>
                        <a:t>7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FDFD"/>
                    </a:solidFill>
                  </a:tcPr>
                </a:tc>
              </a:tr>
              <a:tr h="248327">
                <a:tc>
                  <a:txBody>
                    <a:bodyPr/>
                    <a:lstStyle/>
                    <a:p>
                      <a:pPr marL="508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Количество компьютеров  (ед.)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FDF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56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FDF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cs typeface="+mn-cs"/>
                        </a:rPr>
                        <a:t>74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FDF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Times New Roman"/>
                          <a:cs typeface="Times New Roman"/>
                        </a:rPr>
                        <a:t>57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FDFD"/>
                    </a:solidFill>
                  </a:tcPr>
                </a:tc>
              </a:tr>
              <a:tr h="782617">
                <a:tc>
                  <a:txBody>
                    <a:bodyPr/>
                    <a:lstStyle/>
                    <a:p>
                      <a:pPr marL="508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количество автоматизированных рабочих мест для читателей (ед.)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FDF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 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18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FDF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23</a:t>
                      </a: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FDF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dirty="0" smtClean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Times New Roman"/>
                          <a:cs typeface="Times New Roman"/>
                        </a:rPr>
                        <a:t>23</a:t>
                      </a:r>
                      <a:endParaRPr lang="ru-RU" sz="14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FDFD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3415586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421481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ru-RU" sz="2400" b="1" dirty="0" smtClean="0"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latin typeface="Liberation Serif" pitchFamily="18" charset="0"/>
                <a:cs typeface="Times New Roman" pitchFamily="18" charset="0"/>
              </a:rPr>
            </a:br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Мероприятия Централизованной библиотечной системы</a:t>
            </a:r>
            <a:endParaRPr lang="ru-RU" sz="2400" dirty="0" smtClean="0">
              <a:solidFill>
                <a:srgbClr val="C00000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363838"/>
            <a:ext cx="3195513" cy="14732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2099" y="2974987"/>
            <a:ext cx="2160240" cy="19633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041" y="1131590"/>
            <a:ext cx="2693488" cy="18073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6566" y="3197380"/>
            <a:ext cx="2515914" cy="18648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120427"/>
            <a:ext cx="2664296" cy="18238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1037268"/>
            <a:ext cx="1574168" cy="19016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21970040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250032"/>
            <a:ext cx="7942262" cy="59412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pPr eaLnBrk="1" hangingPunct="1"/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Краснотурьинский краеведческий музей</a:t>
            </a:r>
          </a:p>
        </p:txBody>
      </p:sp>
      <p:sp>
        <p:nvSpPr>
          <p:cNvPr id="24579" name="Rectangle 1"/>
          <p:cNvSpPr>
            <a:spLocks noChangeArrowheads="1"/>
          </p:cNvSpPr>
          <p:nvPr/>
        </p:nvSpPr>
        <p:spPr bwMode="auto">
          <a:xfrm>
            <a:off x="1533525" y="232398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lang="ru-RU"/>
          </a:p>
        </p:txBody>
      </p:sp>
      <p:sp>
        <p:nvSpPr>
          <p:cNvPr id="24580" name="Прямоугольник 1"/>
          <p:cNvSpPr>
            <a:spLocks noChangeArrowheads="1"/>
          </p:cNvSpPr>
          <p:nvPr/>
        </p:nvSpPr>
        <p:spPr bwMode="auto">
          <a:xfrm>
            <a:off x="574675" y="897732"/>
            <a:ext cx="8208963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2400" b="1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>
                <a:latin typeface="Times New Roman" pitchFamily="18" charset="0"/>
                <a:cs typeface="Times New Roman" pitchFamily="18" charset="0"/>
              </a:rPr>
            </a:br>
            <a:endParaRPr lang="ru-RU" sz="2400"/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2267794"/>
              </p:ext>
            </p:extLst>
          </p:nvPr>
        </p:nvGraphicFramePr>
        <p:xfrm>
          <a:off x="576264" y="1059581"/>
          <a:ext cx="8459787" cy="3888433"/>
        </p:xfrm>
        <a:graphic>
          <a:graphicData uri="http://schemas.openxmlformats.org/drawingml/2006/table">
            <a:tbl>
              <a:tblPr/>
              <a:tblGrid>
                <a:gridCol w="3262312"/>
                <a:gridCol w="1731963"/>
                <a:gridCol w="1731962"/>
                <a:gridCol w="1733550"/>
              </a:tblGrid>
              <a:tr h="45441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 </a:t>
                      </a:r>
                      <a:endParaRPr kumimoji="0" 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cs typeface="Times New Roman" pitchFamily="18" charset="0"/>
                      </a:endParaRPr>
                    </a:p>
                  </a:txBody>
                  <a:tcPr marL="68576" marR="68576" marT="0" marB="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201</a:t>
                      </a:r>
                      <a:r>
                        <a:rPr kumimoji="0" 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cs typeface="Times New Roman" pitchFamily="18" charset="0"/>
                        </a:rPr>
                        <a:t>8</a:t>
                      </a:r>
                      <a:endParaRPr kumimoji="0" lang="ru-RU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cs typeface="Times New Roman" pitchFamily="18" charset="0"/>
                      </a:endParaRPr>
                    </a:p>
                  </a:txBody>
                  <a:tcPr marL="68576" marR="68576" marT="0" marB="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2019</a:t>
                      </a:r>
                      <a:endParaRPr kumimoji="0" lang="ru-RU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cs typeface="Times New Roman" pitchFamily="18" charset="0"/>
                      </a:endParaRPr>
                    </a:p>
                  </a:txBody>
                  <a:tcPr marL="68576" marR="68576" marT="0" marB="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2020</a:t>
                      </a:r>
                      <a:endParaRPr kumimoji="0" lang="ru-RU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cs typeface="Times New Roman" pitchFamily="18" charset="0"/>
                      </a:endParaRPr>
                    </a:p>
                  </a:txBody>
                  <a:tcPr marL="68576" marR="68576" marT="0" marB="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4885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Основной фонд: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 общее количество (ед.)</a:t>
                      </a:r>
                      <a:endParaRPr kumimoji="0" lang="ru-RU" sz="1500" b="1" i="0" u="none" strike="noStrike" cap="none" normalizeH="0" baseline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cs typeface="Times New Roman" pitchFamily="18" charset="0"/>
                      </a:endParaRPr>
                    </a:p>
                  </a:txBody>
                  <a:tcPr marL="68576" marR="68576" marT="0" marB="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204 240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cs typeface="Times New Roman" pitchFamily="18" charset="0"/>
                      </a:endParaRPr>
                    </a:p>
                  </a:txBody>
                  <a:tcPr marL="68576" marR="68576" marT="0" marB="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204 754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cs typeface="Times New Roman" pitchFamily="18" charset="0"/>
                      </a:endParaRPr>
                    </a:p>
                  </a:txBody>
                  <a:tcPr marL="68576" marR="68576" marT="0" marB="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1" dirty="0" smtClean="0">
                        <a:solidFill>
                          <a:srgbClr val="C00000"/>
                        </a:solidFill>
                        <a:latin typeface="Liberation Serif" pitchFamily="18" charset="0"/>
                      </a:endParaRPr>
                    </a:p>
                    <a:p>
                      <a:pPr algn="ctr"/>
                      <a:r>
                        <a:rPr lang="ru-RU" b="1" dirty="0" smtClean="0">
                          <a:solidFill>
                            <a:srgbClr val="C00000"/>
                          </a:solidFill>
                          <a:latin typeface="Liberation Serif" pitchFamily="18" charset="0"/>
                        </a:rPr>
                        <a:t>205 277</a:t>
                      </a:r>
                      <a:endParaRPr lang="ru-RU" b="1" dirty="0">
                        <a:solidFill>
                          <a:srgbClr val="C00000"/>
                        </a:solidFill>
                        <a:latin typeface="Liberation Serif" pitchFamily="18" charset="0"/>
                      </a:endParaRPr>
                    </a:p>
                  </a:txBody>
                  <a:tcPr marL="68576" marR="68576" marT="0" marB="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093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Новые поступления (ед.)</a:t>
                      </a:r>
                      <a:endParaRPr kumimoji="0" lang="ru-RU" sz="1500" b="1" i="0" u="none" strike="noStrike" cap="none" normalizeH="0" baseline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cs typeface="Times New Roman" pitchFamily="18" charset="0"/>
                      </a:endParaRPr>
                    </a:p>
                  </a:txBody>
                  <a:tcPr marL="68576" marR="68576" marT="0" marB="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527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cs typeface="Times New Roman" pitchFamily="18" charset="0"/>
                      </a:endParaRPr>
                    </a:p>
                  </a:txBody>
                  <a:tcPr marL="68576" marR="68576" marT="0" marB="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517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cs typeface="Times New Roman" pitchFamily="18" charset="0"/>
                      </a:endParaRPr>
                    </a:p>
                  </a:txBody>
                  <a:tcPr marL="68576" marR="68576" marT="0" marB="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rgbClr val="C00000"/>
                          </a:solidFill>
                          <a:latin typeface="Liberation Serif" pitchFamily="18" charset="0"/>
                        </a:rPr>
                        <a:t>523</a:t>
                      </a:r>
                      <a:endParaRPr lang="ru-RU" b="1" dirty="0">
                        <a:solidFill>
                          <a:srgbClr val="C00000"/>
                        </a:solidFill>
                        <a:latin typeface="Liberation Serif" pitchFamily="18" charset="0"/>
                      </a:endParaRPr>
                    </a:p>
                  </a:txBody>
                  <a:tcPr marL="68576" marR="68576" marT="0" marB="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4754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Количество посетителей (тыс. чел.)</a:t>
                      </a:r>
                      <a:endParaRPr kumimoji="0" lang="ru-RU" sz="1500" b="1" i="0" u="none" strike="noStrike" cap="none" normalizeH="0" baseline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cs typeface="Times New Roman" pitchFamily="18" charset="0"/>
                      </a:endParaRPr>
                    </a:p>
                  </a:txBody>
                  <a:tcPr marL="68576" marR="68576" marT="0" marB="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69,9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cs typeface="Times New Roman" pitchFamily="18" charset="0"/>
                      </a:endParaRPr>
                    </a:p>
                  </a:txBody>
                  <a:tcPr marL="68576" marR="68576" marT="0" marB="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73,3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cs typeface="Times New Roman" pitchFamily="18" charset="0"/>
                      </a:endParaRPr>
                    </a:p>
                  </a:txBody>
                  <a:tcPr marL="68576" marR="68576" marT="0" marB="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1" dirty="0" smtClean="0">
                        <a:solidFill>
                          <a:srgbClr val="C00000"/>
                        </a:solidFill>
                        <a:latin typeface="Liberation Serif" pitchFamily="18" charset="0"/>
                      </a:endParaRPr>
                    </a:p>
                    <a:p>
                      <a:pPr algn="ctr"/>
                      <a:r>
                        <a:rPr lang="ru-RU" b="1" dirty="0" smtClean="0">
                          <a:solidFill>
                            <a:srgbClr val="C00000"/>
                          </a:solidFill>
                          <a:latin typeface="Liberation Serif" pitchFamily="18" charset="0"/>
                        </a:rPr>
                        <a:t>28</a:t>
                      </a:r>
                      <a:endParaRPr lang="ru-RU" b="1" dirty="0">
                        <a:solidFill>
                          <a:srgbClr val="C00000"/>
                        </a:solidFill>
                        <a:latin typeface="Liberation Serif" pitchFamily="18" charset="0"/>
                      </a:endParaRPr>
                    </a:p>
                  </a:txBody>
                  <a:tcPr marL="68576" marR="68576" marT="0" marB="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573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Научно-просветительские мероприятия (ед.)</a:t>
                      </a:r>
                      <a:endParaRPr kumimoji="0" lang="ru-RU" sz="1500" b="1" i="0" u="none" strike="noStrike" cap="none" normalizeH="0" baseline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cs typeface="Times New Roman" pitchFamily="18" charset="0"/>
                      </a:endParaRPr>
                    </a:p>
                  </a:txBody>
                  <a:tcPr marL="68576" marR="68576" marT="0" marB="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241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cs typeface="Times New Roman" pitchFamily="18" charset="0"/>
                      </a:endParaRPr>
                    </a:p>
                  </a:txBody>
                  <a:tcPr marL="68576" marR="68576" marT="0" marB="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613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cs typeface="Times New Roman" pitchFamily="18" charset="0"/>
                      </a:endParaRPr>
                    </a:p>
                  </a:txBody>
                  <a:tcPr marL="68576" marR="68576" marT="0" marB="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rgbClr val="C00000"/>
                          </a:solidFill>
                          <a:latin typeface="Liberation Serif" pitchFamily="18" charset="0"/>
                        </a:rPr>
                        <a:t>112</a:t>
                      </a:r>
                      <a:endParaRPr lang="ru-RU" b="1" dirty="0">
                        <a:solidFill>
                          <a:srgbClr val="C00000"/>
                        </a:solidFill>
                        <a:latin typeface="Liberation Serif" pitchFamily="18" charset="0"/>
                      </a:endParaRPr>
                    </a:p>
                  </a:txBody>
                  <a:tcPr marL="68576" marR="68576" marT="0" marB="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093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Количество выставок (ед.)</a:t>
                      </a:r>
                      <a:endParaRPr kumimoji="0" lang="ru-RU" sz="1500" b="1" i="0" u="none" strike="noStrike" cap="none" normalizeH="0" baseline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cs typeface="Times New Roman" pitchFamily="18" charset="0"/>
                      </a:endParaRPr>
                    </a:p>
                  </a:txBody>
                  <a:tcPr marL="68576" marR="68576" marT="0" marB="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80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cs typeface="Times New Roman" pitchFamily="18" charset="0"/>
                      </a:endParaRPr>
                    </a:p>
                  </a:txBody>
                  <a:tcPr marL="68576" marR="68576" marT="0" marB="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81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cs typeface="Times New Roman" pitchFamily="18" charset="0"/>
                      </a:endParaRPr>
                    </a:p>
                  </a:txBody>
                  <a:tcPr marL="68576" marR="68576" marT="0" marB="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rgbClr val="C00000"/>
                          </a:solidFill>
                          <a:latin typeface="Liberation Serif" pitchFamily="18" charset="0"/>
                        </a:rPr>
                        <a:t>58</a:t>
                      </a:r>
                      <a:endParaRPr lang="ru-RU" b="1" dirty="0">
                        <a:solidFill>
                          <a:srgbClr val="C00000"/>
                        </a:solidFill>
                        <a:latin typeface="Liberation Serif" pitchFamily="18" charset="0"/>
                      </a:endParaRPr>
                    </a:p>
                  </a:txBody>
                  <a:tcPr marL="68576" marR="68576" marT="0" marB="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8246541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250032"/>
            <a:ext cx="7942262" cy="305494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2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Мероприятия Краснотурьинского </a:t>
            </a:r>
            <a:br>
              <a:rPr lang="ru-RU" sz="22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2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краеведческого музея</a:t>
            </a:r>
            <a:endParaRPr lang="ru-RU" sz="2200" b="1" dirty="0" smtClean="0">
              <a:solidFill>
                <a:srgbClr val="C00000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sp>
        <p:nvSpPr>
          <p:cNvPr id="24579" name="Rectangle 1"/>
          <p:cNvSpPr>
            <a:spLocks noChangeArrowheads="1"/>
          </p:cNvSpPr>
          <p:nvPr/>
        </p:nvSpPr>
        <p:spPr bwMode="auto">
          <a:xfrm>
            <a:off x="1533525" y="232398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lang="ru-RU"/>
          </a:p>
        </p:txBody>
      </p:sp>
      <p:sp>
        <p:nvSpPr>
          <p:cNvPr id="24580" name="Прямоугольник 1"/>
          <p:cNvSpPr>
            <a:spLocks noChangeArrowheads="1"/>
          </p:cNvSpPr>
          <p:nvPr/>
        </p:nvSpPr>
        <p:spPr bwMode="auto">
          <a:xfrm>
            <a:off x="574675" y="897732"/>
            <a:ext cx="8208963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2400" b="1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>
                <a:latin typeface="Times New Roman" pitchFamily="18" charset="0"/>
                <a:cs typeface="Times New Roman" pitchFamily="18" charset="0"/>
              </a:rPr>
            </a:br>
            <a:endParaRPr lang="ru-RU" sz="2400"/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941" y="1039205"/>
            <a:ext cx="3014630" cy="13898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9730" y="2416317"/>
            <a:ext cx="2438921" cy="11244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6200" y="3111562"/>
            <a:ext cx="1616452" cy="17953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1490" y="987574"/>
            <a:ext cx="2755402" cy="1270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9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2565630"/>
            <a:ext cx="1080180" cy="2343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201" name="Picture 9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5571" y="2693314"/>
            <a:ext cx="1122257" cy="22136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202" name="Picture 10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941" y="2541482"/>
            <a:ext cx="1507315" cy="25016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534" y="1366942"/>
            <a:ext cx="2415617" cy="1141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5341" y="3439432"/>
            <a:ext cx="2627699" cy="14780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7485876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421481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ru-RU" sz="2400" b="1" dirty="0" smtClean="0">
                <a:solidFill>
                  <a:srgbClr val="FF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solidFill>
                  <a:srgbClr val="FF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Краснотурьинский Театр кукол</a:t>
            </a: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0417890"/>
              </p:ext>
            </p:extLst>
          </p:nvPr>
        </p:nvGraphicFramePr>
        <p:xfrm>
          <a:off x="755650" y="1059657"/>
          <a:ext cx="8137524" cy="3342086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3121715"/>
                <a:gridCol w="1633265"/>
                <a:gridCol w="1749279"/>
                <a:gridCol w="1633265"/>
              </a:tblGrid>
              <a:tr h="44538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 </a:t>
                      </a:r>
                      <a:endParaRPr lang="ru-RU" sz="18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5" marR="68585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2018</a:t>
                      </a:r>
                      <a:endParaRPr lang="ru-RU" sz="18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5" marR="68585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2019</a:t>
                      </a:r>
                      <a:endParaRPr lang="ru-RU" sz="18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5" marR="68585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2020</a:t>
                      </a:r>
                      <a:endParaRPr lang="ru-RU" sz="18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5" marR="68585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48686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Количество спектаклей (ед.)</a:t>
                      </a:r>
                      <a:endParaRPr lang="ru-RU" sz="18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5" marR="68585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471</a:t>
                      </a:r>
                      <a:endParaRPr lang="ru-RU" sz="18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5" marR="68585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516</a:t>
                      </a:r>
                      <a:endParaRPr lang="ru-RU" sz="18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5" marR="68585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C00000"/>
                          </a:solidFill>
                          <a:effectLst/>
                          <a:latin typeface="Liberation Serif"/>
                          <a:ea typeface="SimSun"/>
                        </a:rPr>
                        <a:t>280</a:t>
                      </a:r>
                      <a:endParaRPr lang="ru-RU" sz="1600" b="1" dirty="0">
                        <a:solidFill>
                          <a:srgbClr val="C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09737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Новые или капитально-возобновленные постановки (ед.)</a:t>
                      </a:r>
                      <a:endParaRPr lang="ru-RU" sz="18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5" marR="68585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6</a:t>
                      </a:r>
                      <a:endParaRPr lang="ru-RU" sz="18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5" marR="68585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7</a:t>
                      </a:r>
                      <a:endParaRPr lang="ru-RU" sz="18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5" marR="68585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C00000"/>
                          </a:solidFill>
                          <a:effectLst/>
                          <a:latin typeface="Liberation Serif"/>
                          <a:ea typeface="SimSun"/>
                        </a:rPr>
                        <a:t>7</a:t>
                      </a:r>
                      <a:endParaRPr lang="ru-RU" sz="1600" b="1" dirty="0">
                        <a:solidFill>
                          <a:srgbClr val="C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0195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Количество зрителей </a:t>
                      </a:r>
                      <a:endParaRPr lang="ru-RU" sz="1800" dirty="0" smtClean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(</a:t>
                      </a:r>
                      <a:r>
                        <a:rPr lang="ru-RU" sz="1800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тыс. чел.)</a:t>
                      </a:r>
                      <a:endParaRPr lang="ru-RU" sz="18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5" marR="68585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45,3</a:t>
                      </a:r>
                      <a:endParaRPr lang="ru-RU" sz="18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5" marR="68585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46,1</a:t>
                      </a:r>
                      <a:endParaRPr lang="ru-RU" sz="18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5" marR="68585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C00000"/>
                          </a:solidFill>
                          <a:effectLst/>
                          <a:latin typeface="Liberation Serif"/>
                          <a:ea typeface="SimSun"/>
                        </a:rPr>
                        <a:t>16,3</a:t>
                      </a:r>
                      <a:endParaRPr lang="ru-RU" sz="1600" b="1" dirty="0">
                        <a:solidFill>
                          <a:srgbClr val="C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48686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Доходы (тыс. руб.)</a:t>
                      </a:r>
                      <a:endParaRPr lang="ru-RU" sz="18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5" marR="68585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5 328,0</a:t>
                      </a:r>
                      <a:endParaRPr lang="ru-RU" sz="18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5" marR="68585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5 980,0</a:t>
                      </a:r>
                      <a:endParaRPr lang="ru-RU" sz="18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5" marR="68585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rgbClr val="C00000"/>
                          </a:solidFill>
                          <a:effectLst/>
                          <a:latin typeface="Liberation Serif"/>
                          <a:ea typeface="SimSun"/>
                        </a:rPr>
                        <a:t>1 934,0</a:t>
                      </a:r>
                      <a:endParaRPr lang="ru-RU" sz="1600" b="1" dirty="0">
                        <a:solidFill>
                          <a:srgbClr val="C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6955990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421481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ru-RU" sz="2400" b="1" dirty="0" smtClean="0">
                <a:solidFill>
                  <a:srgbClr val="FF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solidFill>
                  <a:srgbClr val="FF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Мероприятия Краснотурьинского театра кукол</a:t>
            </a:r>
            <a:endParaRPr lang="ru-RU" sz="2400" b="1" dirty="0" smtClean="0">
              <a:solidFill>
                <a:srgbClr val="C00000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732" y="3175670"/>
            <a:ext cx="2134463" cy="18734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1377911"/>
            <a:ext cx="2857268" cy="13173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930" y="940905"/>
            <a:ext cx="1340196" cy="189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6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8036" y="1173581"/>
            <a:ext cx="2019697" cy="15134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7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3250597"/>
            <a:ext cx="2480483" cy="16302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8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3212357"/>
            <a:ext cx="2275628" cy="17067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9" name="Picture 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1" y="1267222"/>
            <a:ext cx="2053405" cy="15386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2976431"/>
            <a:ext cx="1323658" cy="1872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66882090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421481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ru-RU" sz="2400" b="1" dirty="0" smtClean="0">
                <a:solidFill>
                  <a:srgbClr val="FF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solidFill>
                  <a:srgbClr val="FF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Мероприятия Краснотурьинского театра </a:t>
            </a: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кукол </a:t>
            </a: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942" y="1179371"/>
            <a:ext cx="2677269" cy="37866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3449" y="1014653"/>
            <a:ext cx="2376264" cy="1780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 descr="C:\Users\User\Desktop\premera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3004336"/>
            <a:ext cx="2539090" cy="1902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5029" y="2936300"/>
            <a:ext cx="2783498" cy="20386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 descr="C:\Users\User\Desktop\i6w2yxx1xzw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4332" y="1011669"/>
            <a:ext cx="2536880" cy="19009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7674984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421481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ru-RU" sz="2400" b="1" dirty="0" smtClean="0">
                <a:solidFill>
                  <a:srgbClr val="FF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solidFill>
                  <a:srgbClr val="FF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Умная собачка Соня</a:t>
            </a:r>
          </a:p>
        </p:txBody>
      </p:sp>
      <p:pic>
        <p:nvPicPr>
          <p:cNvPr id="2050" name="Picture 2" descr="C:\Users\User\Desktop\Театр\htqof4auljw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563638"/>
            <a:ext cx="3052116" cy="2258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3954" y="1563638"/>
            <a:ext cx="2550553" cy="29457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 descr="C:\Users\User\Desktop\Театр\utqvccrkfwu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736" y="1546170"/>
            <a:ext cx="3037412" cy="22760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977691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421481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ru-RU" sz="2400" b="1" dirty="0" smtClean="0">
                <a:solidFill>
                  <a:srgbClr val="FF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solidFill>
                  <a:srgbClr val="FF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Участие </a:t>
            </a:r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Краснотурьинского театра </a:t>
            </a: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кукол в фестивалях 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477" y="1275606"/>
            <a:ext cx="3497805" cy="23227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7614" y="1666954"/>
            <a:ext cx="2148898" cy="3334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 descr="C:\Users\User\Desktop\Театр\Петрушка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2859782"/>
            <a:ext cx="2857500" cy="2141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User\Desktop\Театр\Тагил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1107441"/>
            <a:ext cx="1634337" cy="1667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629290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421481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pPr algn="l"/>
            <a:r>
              <a:rPr lang="ru-RU" sz="2400" b="1" dirty="0">
                <a:solidFill>
                  <a:srgbClr val="FF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srgbClr val="FF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Городская премия в области культуры</a:t>
            </a:r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16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Краснотурьинский краеведческий музей (Юрий Владимирович Гунгер) </a:t>
            </a:r>
            <a:br>
              <a:rPr lang="ru-RU" sz="16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13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13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13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13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13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13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13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13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13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13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13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13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13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13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13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13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13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13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13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13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13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13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13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13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13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13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13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13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13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                                                        </a:t>
            </a:r>
            <a:r>
              <a:rPr lang="ru-RU" sz="16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Образцовый цирковой коллектив «Скедни», </a:t>
            </a:r>
            <a:br>
              <a:rPr lang="ru-RU" sz="16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16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                                                ДК «Индекс» (Ирина Вячеславовна Иванова)</a:t>
            </a:r>
            <a:br>
              <a:rPr lang="ru-RU" sz="16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13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13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13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13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1300" b="1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                                                                                                                                  </a:t>
            </a:r>
            <a:r>
              <a:rPr lang="ru-RU" sz="1600" b="1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Павел </a:t>
            </a:r>
            <a:r>
              <a:rPr lang="ru-RU" sz="16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Викторович Манылов  ДК БАЗ</a:t>
            </a: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345" y="1563638"/>
            <a:ext cx="2426229" cy="18198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1899379"/>
            <a:ext cx="2973844" cy="19835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1760972"/>
            <a:ext cx="2361489" cy="28872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8588735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421481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pPr algn="l"/>
            <a:r>
              <a:rPr lang="ru-RU" sz="2400" b="1" dirty="0" smtClean="0">
                <a:solidFill>
                  <a:srgbClr val="FF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solidFill>
                  <a:srgbClr val="FF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Задачи на 2021 год:  </a:t>
            </a:r>
            <a:r>
              <a:rPr lang="ru-RU" sz="19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Повышение  доступности  и  качества  услуг, оказываемых  населению  учреждениями  культуры</a:t>
            </a:r>
            <a:br>
              <a:rPr lang="ru-RU" sz="19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1900" b="1" dirty="0" smtClean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  <a:t>1. монтаж  пожарных сигнализаций  в  библиотеке № 8,  Фёдоровском геологическом музее, выставочном зале, клубе посёлка Воронцовка;</a:t>
            </a:r>
            <a:br>
              <a:rPr lang="ru-RU" sz="1900" b="1" dirty="0" smtClean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1900" b="1" dirty="0" smtClean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  <a:t>2. монтаж охранной сигнализации в библиотеке № 8;</a:t>
            </a:r>
            <a:br>
              <a:rPr lang="ru-RU" sz="1900" b="1" dirty="0" smtClean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1900" b="1" dirty="0" smtClean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  <a:t>3. ремонт  части  кровли  здания  театра  кукол;</a:t>
            </a:r>
            <a:br>
              <a:rPr lang="ru-RU" sz="1900" b="1" dirty="0" smtClean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1900" b="1" dirty="0" smtClean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  <a:t>4. повышение  квалификации  специалистов  учреждений  культуры  и  ДШИ  в рамках  национального  проекта  «Культура» (17 человек);</a:t>
            </a:r>
            <a:br>
              <a:rPr lang="ru-RU" sz="1900" b="1" dirty="0" smtClean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1900" b="1" dirty="0" smtClean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  <a:t>5. </a:t>
            </a:r>
            <a:r>
              <a:rPr lang="ru-RU" sz="1900" b="1" dirty="0" smtClean="0">
                <a:solidFill>
                  <a:srgbClr val="003366"/>
                </a:solidFill>
                <a:latin typeface="Liberation Serif" pitchFamily="18" charset="0"/>
              </a:rPr>
              <a:t>реализация </a:t>
            </a:r>
            <a:r>
              <a:rPr lang="ru-RU" sz="1900" b="1" dirty="0">
                <a:solidFill>
                  <a:srgbClr val="003366"/>
                </a:solidFill>
                <a:latin typeface="Liberation Serif" pitchFamily="18" charset="0"/>
              </a:rPr>
              <a:t>мероприятий в рамках событийного туризма </a:t>
            </a:r>
            <a:r>
              <a:rPr lang="ru-RU" sz="1900" b="1" dirty="0" smtClean="0">
                <a:solidFill>
                  <a:srgbClr val="003366"/>
                </a:solidFill>
                <a:latin typeface="Liberation Serif" pitchFamily="18" charset="0"/>
              </a:rPr>
              <a:t>-«</a:t>
            </a:r>
            <a:r>
              <a:rPr lang="ru-RU" sz="1900" b="1" dirty="0">
                <a:solidFill>
                  <a:srgbClr val="003366"/>
                </a:solidFill>
                <a:latin typeface="Liberation Serif" pitchFamily="18" charset="0"/>
              </a:rPr>
              <a:t>День бурундука», «Ночь радио</a:t>
            </a:r>
            <a:r>
              <a:rPr lang="ru-RU" sz="1900" b="1" dirty="0" smtClean="0">
                <a:solidFill>
                  <a:srgbClr val="003366"/>
                </a:solidFill>
                <a:latin typeface="Liberation Serif" pitchFamily="18" charset="0"/>
              </a:rPr>
              <a:t>»;</a:t>
            </a:r>
            <a:br>
              <a:rPr lang="ru-RU" sz="1900" b="1" dirty="0" smtClean="0">
                <a:solidFill>
                  <a:srgbClr val="003366"/>
                </a:solidFill>
                <a:latin typeface="Liberation Serif" pitchFamily="18" charset="0"/>
              </a:rPr>
            </a:br>
            <a:r>
              <a:rPr lang="ru-RU" sz="1900" b="1" dirty="0" smtClean="0">
                <a:solidFill>
                  <a:srgbClr val="003366"/>
                </a:solidFill>
                <a:latin typeface="Liberation Serif" pitchFamily="18" charset="0"/>
              </a:rPr>
              <a:t>6. обновление репертуара театра кукол, создание 6 спектаклей;</a:t>
            </a:r>
            <a:br>
              <a:rPr lang="ru-RU" sz="1900" b="1" dirty="0" smtClean="0">
                <a:solidFill>
                  <a:srgbClr val="003366"/>
                </a:solidFill>
                <a:latin typeface="Liberation Serif" pitchFamily="18" charset="0"/>
              </a:rPr>
            </a:br>
            <a:r>
              <a:rPr lang="ru-RU" sz="1900" b="1" dirty="0" smtClean="0">
                <a:solidFill>
                  <a:srgbClr val="003366"/>
                </a:solidFill>
                <a:latin typeface="Liberation Serif" pitchFamily="18" charset="0"/>
              </a:rPr>
              <a:t>7.</a:t>
            </a:r>
            <a:r>
              <a:rPr lang="ru-RU" sz="1900" dirty="0">
                <a:solidFill>
                  <a:srgbClr val="003366"/>
                </a:solidFill>
              </a:rPr>
              <a:t> </a:t>
            </a:r>
            <a:r>
              <a:rPr lang="ru-RU" sz="1900" b="1" dirty="0">
                <a:solidFill>
                  <a:srgbClr val="003366"/>
                </a:solidFill>
                <a:latin typeface="Liberation Serif" pitchFamily="18" charset="0"/>
              </a:rPr>
              <a:t>выполнение целевых показателей «дорожной карты» муниципального компонента региональной составляющей национального проекта «Культура» и достижение показателей национальных целей в сфере культуры в соответствии с Указом Президента России от 21.07.2020 № 474 «О национальных целях развития  Российской Федерации на период до 2030 года.</a:t>
            </a:r>
            <a:br>
              <a:rPr lang="ru-RU" sz="1900" b="1" dirty="0">
                <a:solidFill>
                  <a:srgbClr val="003366"/>
                </a:solidFill>
                <a:latin typeface="Liberation Serif" pitchFamily="18" charset="0"/>
              </a:rPr>
            </a:br>
            <a:r>
              <a:rPr lang="ru-RU" sz="19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19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endParaRPr lang="ru-RU" sz="1900" b="1" dirty="0" smtClean="0">
              <a:solidFill>
                <a:srgbClr val="C00000"/>
              </a:solidFill>
              <a:latin typeface="Liberation Serif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5437773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527113" y="4731990"/>
            <a:ext cx="8229600" cy="263184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latin typeface="Liberation Serif" pitchFamily="18" charset="0"/>
                <a:cs typeface="Times New Roman" pitchFamily="18" charset="0"/>
              </a:rPr>
              <a:t> </a:t>
            </a:r>
            <a:endParaRPr lang="ru-RU" sz="2400" b="1" dirty="0">
              <a:solidFill>
                <a:schemeClr val="accent1">
                  <a:lumMod val="50000"/>
                </a:schemeClr>
              </a:solidFill>
              <a:latin typeface="Liberation Serif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115617" y="2387084"/>
            <a:ext cx="734481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  <a:t>СПАСИБО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3371503554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3673</TotalTime>
  <Words>463</Words>
  <Application>Microsoft Office PowerPoint</Application>
  <PresentationFormat>Экран (16:9)</PresentationFormat>
  <Paragraphs>230</Paragraphs>
  <Slides>32</Slides>
  <Notes>7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3" baseType="lpstr">
      <vt:lpstr>Тема Office</vt:lpstr>
      <vt:lpstr>городской округ  Краснотурьинск</vt:lpstr>
      <vt:lpstr>     </vt:lpstr>
      <vt:lpstr>Презентация PowerPoint</vt:lpstr>
      <vt:lpstr>Основные задачи в работе муниципального органа  «Управление культуры городского округа Краснотурьинск» </vt:lpstr>
      <vt:lpstr>Финансирование  учреждений культуры и ДШИ (тыс. рублей)  </vt:lpstr>
      <vt:lpstr>Победители грантовых конкурсов:  Городской Дворец культуры - 49 524 рубля  Центральная городская библиотека - 293 000 рублей  Краснотурьинский краеведческий музей - 500 000 рублей  Дом культуры «Горняк» - 3 022 400 рублей  Краснотурьинский театр кукол - 6 074 690 рублей </vt:lpstr>
      <vt:lpstr>Субсидии на иные цели 21 613 211  рублей</vt:lpstr>
      <vt:lpstr>  Нормативно-правовое обеспечение  Управлением культуры подготовлено:  18  постановлений и распоряжений Администрации городского округа Краснотурьинск; 7 Соглашений с Министерством культуры Свердловской области;  101 приказ по основной деятельности и 96 по кадрам;  16 сообщений по вопросам сферы культуры;  43 годовых формы статистической отчётности Министерства культуры Свердловской области и Российской Федерации; проведено  12 плановых и 12 внеплановых заседаний Совета директоров учреждений культуры  </vt:lpstr>
      <vt:lpstr> Курсы повышения квалификации прошли  85   работников, из них: преподаватели  ДШИ   –  26  человек; специалисты  музея – 12 человек; специалисты досуговой сферы – 13 человек; специалисты театра кукол – 7  человек; специалисты библиотек – 27 человека. Пять руководителей учреждений культуры и ДШИ аттестованы на соответствие занимаемой должности. 31  преподаватель ДШИ аттестован на квалификационные категории и соответствие занимаемой должности  </vt:lpstr>
      <vt:lpstr>Детские школы искусств</vt:lpstr>
      <vt:lpstr>Дипломы лауреатов</vt:lpstr>
      <vt:lpstr> Анастасия Лимонова, выпускница Краснотурьинской детской художественной школы, класс преподавателя Бидонько Илоны Юрьевны, лауреат премии Губернатора Свердловской области 2020  </vt:lpstr>
      <vt:lpstr> Независимая оценка качества условий образовательных услуг, предоставляемых детскими школами искусств Значения по критериям </vt:lpstr>
      <vt:lpstr> Культурно – досуговые учреждения</vt:lpstr>
      <vt:lpstr> Участие творческих коллективов в конкурсах</vt:lpstr>
      <vt:lpstr> Творческие мероприятия культурно-досуговых учреждений </vt:lpstr>
      <vt:lpstr> Творческие мероприятия культурно-досуговых учреждений </vt:lpstr>
      <vt:lpstr> Концерты Регионального концертного зала  в Городском Дворце культуры </vt:lpstr>
      <vt:lpstr> Городской новогодний фестиваль «Краснотурьинская феерия»</vt:lpstr>
      <vt:lpstr>                                Городской конкурс декоративно-прикладного творчества  «Супер – игрушка 2020»</vt:lpstr>
      <vt:lpstr> Централизованная библиотечная система </vt:lpstr>
      <vt:lpstr> Мероприятия Централизованной библиотечной системы</vt:lpstr>
      <vt:lpstr> Краснотурьинский краеведческий музей</vt:lpstr>
      <vt:lpstr> Мероприятия Краснотурьинского  краеведческого музея</vt:lpstr>
      <vt:lpstr> Краснотурьинский Театр кукол</vt:lpstr>
      <vt:lpstr> Мероприятия Краснотурьинского театра кукол</vt:lpstr>
      <vt:lpstr> Мероприятия Краснотурьинского театра кукол </vt:lpstr>
      <vt:lpstr> Умная собачка Соня</vt:lpstr>
      <vt:lpstr> Участие Краснотурьинского театра кукол в фестивалях </vt:lpstr>
      <vt:lpstr> Городская премия в области культуры  Краснотурьинский краеведческий музей (Юрий Владимирович Гунгер)                                                                        Образцовый цирковой коллектив «Скедни»,                                                  ДК «Индекс» (Ирина Вячеславовна Иванова)                                                                                                                                     Павел Викторович Манылов  ДК БАЗ</vt:lpstr>
      <vt:lpstr> Задачи на 2021 год:  Повышение  доступности  и  качества  услуг, оказываемых  населению  учреждениями  культуры 1. монтаж  пожарных сигнализаций  в  библиотеке № 8,  Фёдоровском геологическом музее, выставочном зале, клубе посёлка Воронцовка; 2. монтаж охранной сигнализации в библиотеке № 8; 3. ремонт  части  кровли  здания  театра  кукол; 4. повышение  квалификации  специалистов  учреждений  культуры  и  ДШИ  в рамках  национального  проекта  «Культура» (17 человек); 5. реализация мероприятий в рамках событийного туризма -«День бурундука», «Ночь радио»; 6. обновление репертуара театра кукол, создание 6 спектаклей; 7. выполнение целевых показателей «дорожной карты» муниципального компонента региональной составляющей национального проекта «Культура» и достижение показателей национальных целей в сфере культуры в соответствии с Указом Президента России от 21.07.2020 № 474 «О национальных целях развития  Российской Федерации на период до 2030 года.  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Verstka</dc:creator>
  <cp:lastModifiedBy>Тукмакова Ольга Николаевна</cp:lastModifiedBy>
  <cp:revision>360</cp:revision>
  <dcterms:created xsi:type="dcterms:W3CDTF">2017-08-23T12:06:50Z</dcterms:created>
  <dcterms:modified xsi:type="dcterms:W3CDTF">2021-02-15T04:10:30Z</dcterms:modified>
</cp:coreProperties>
</file>