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39"/>
  </p:notesMasterIdLst>
  <p:sldIdLst>
    <p:sldId id="256" r:id="rId2"/>
    <p:sldId id="319" r:id="rId3"/>
    <p:sldId id="388" r:id="rId4"/>
    <p:sldId id="358" r:id="rId5"/>
    <p:sldId id="384" r:id="rId6"/>
    <p:sldId id="362" r:id="rId7"/>
    <p:sldId id="329" r:id="rId8"/>
    <p:sldId id="364" r:id="rId9"/>
    <p:sldId id="389" r:id="rId10"/>
    <p:sldId id="363" r:id="rId11"/>
    <p:sldId id="365" r:id="rId12"/>
    <p:sldId id="367" r:id="rId13"/>
    <p:sldId id="368" r:id="rId14"/>
    <p:sldId id="369" r:id="rId15"/>
    <p:sldId id="370" r:id="rId16"/>
    <p:sldId id="371" r:id="rId17"/>
    <p:sldId id="366" r:id="rId18"/>
    <p:sldId id="385" r:id="rId19"/>
    <p:sldId id="381" r:id="rId20"/>
    <p:sldId id="373" r:id="rId21"/>
    <p:sldId id="372" r:id="rId22"/>
    <p:sldId id="375" r:id="rId23"/>
    <p:sldId id="376" r:id="rId24"/>
    <p:sldId id="377" r:id="rId25"/>
    <p:sldId id="378" r:id="rId26"/>
    <p:sldId id="379" r:id="rId27"/>
    <p:sldId id="393" r:id="rId28"/>
    <p:sldId id="391" r:id="rId29"/>
    <p:sldId id="380" r:id="rId30"/>
    <p:sldId id="374" r:id="rId31"/>
    <p:sldId id="382" r:id="rId32"/>
    <p:sldId id="383" r:id="rId33"/>
    <p:sldId id="354" r:id="rId34"/>
    <p:sldId id="350" r:id="rId35"/>
    <p:sldId id="392" r:id="rId36"/>
    <p:sldId id="351" r:id="rId37"/>
    <p:sldId id="314" r:id="rId38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20000"/>
    <a:srgbClr val="003366"/>
    <a:srgbClr val="0000A0"/>
    <a:srgbClr val="321C82"/>
    <a:srgbClr val="11007A"/>
    <a:srgbClr val="E002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0660B408-B3CF-4A94-85FC-2B1E0A45F4A2}" styleName="Темный стиль 2 - акцент 1/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Темный стиль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85BE263C-DBD7-4A20-BB59-AAB30ACAA65A}" styleName="Средний стиль 3 -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67" autoAdjust="0"/>
    <p:restoredTop sz="97471" autoAdjust="0"/>
  </p:normalViewPr>
  <p:slideViewPr>
    <p:cSldViewPr>
      <p:cViewPr>
        <p:scale>
          <a:sx n="91" d="100"/>
          <a:sy n="91" d="100"/>
        </p:scale>
        <p:origin x="-1162" y="-47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CEE3425-59AA-4ABE-9B55-7A409E38003E}" type="doc">
      <dgm:prSet loTypeId="urn:microsoft.com/office/officeart/2008/layout/HorizontalMultiLevelHierarchy" loCatId="hierarchy" qsTypeId="urn:microsoft.com/office/officeart/2005/8/quickstyle/simple5" qsCatId="simple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476C8C86-4ABC-4DD2-89D7-612D400B9AA1}">
      <dgm:prSet phldrT="[Текст]" custT="1"/>
      <dgm:spPr>
        <a:solidFill>
          <a:srgbClr val="0000CC"/>
        </a:solidFill>
      </dgm:spPr>
      <dgm:t>
        <a:bodyPr/>
        <a:lstStyle/>
        <a:p>
          <a:r>
            <a:rPr lang="ru-RU" sz="2800" b="1" smtClean="0">
              <a:solidFill>
                <a:schemeClr val="bg1"/>
              </a:solidFill>
              <a:latin typeface="Liberation Serif" pitchFamily="18" charset="0"/>
            </a:rPr>
            <a:t>МОУК (448 чел.)</a:t>
          </a:r>
          <a:endParaRPr lang="ru-RU" sz="2800" b="1" dirty="0">
            <a:solidFill>
              <a:schemeClr val="bg1"/>
            </a:solidFill>
            <a:latin typeface="Liberation Serif" pitchFamily="18" charset="0"/>
          </a:endParaRPr>
        </a:p>
      </dgm:t>
    </dgm:pt>
    <dgm:pt modelId="{BB286A14-0BDB-41F6-8277-A5F11F01A1CD}" type="parTrans" cxnId="{C15D1C95-CCF2-4545-876B-9D841388F115}">
      <dgm:prSet/>
      <dgm:spPr/>
      <dgm:t>
        <a:bodyPr/>
        <a:lstStyle/>
        <a:p>
          <a:endParaRPr lang="ru-RU"/>
        </a:p>
      </dgm:t>
    </dgm:pt>
    <dgm:pt modelId="{23A97CA7-D532-4844-B10A-5FBA34D66A68}" type="sibTrans" cxnId="{C15D1C95-CCF2-4545-876B-9D841388F115}">
      <dgm:prSet/>
      <dgm:spPr/>
      <dgm:t>
        <a:bodyPr/>
        <a:lstStyle/>
        <a:p>
          <a:endParaRPr lang="ru-RU"/>
        </a:p>
      </dgm:t>
    </dgm:pt>
    <dgm:pt modelId="{9A518CDF-379F-4552-958B-575A3263863E}">
      <dgm:prSet phldrT="[Текст]" custT="1"/>
      <dgm:spPr>
        <a:solidFill>
          <a:srgbClr val="0000CC"/>
        </a:solidFill>
      </dgm:spPr>
      <dgm:t>
        <a:bodyPr/>
        <a:lstStyle/>
        <a:p>
          <a:r>
            <a:rPr lang="ru-RU" sz="1400" b="1" dirty="0" smtClean="0">
              <a:latin typeface="Liberation Serif" pitchFamily="18" charset="0"/>
            </a:rPr>
            <a:t>Управление культуры</a:t>
          </a:r>
        </a:p>
        <a:p>
          <a:r>
            <a:rPr lang="ru-RU" sz="1400" b="1" dirty="0" smtClean="0">
              <a:latin typeface="Liberation Serif" pitchFamily="18" charset="0"/>
            </a:rPr>
            <a:t> (2 человека</a:t>
          </a:r>
          <a:r>
            <a:rPr lang="ru-RU" sz="1400" b="1" dirty="0" smtClean="0"/>
            <a:t>)</a:t>
          </a:r>
          <a:endParaRPr lang="ru-RU" sz="1400" b="1" dirty="0"/>
        </a:p>
      </dgm:t>
    </dgm:pt>
    <dgm:pt modelId="{2298060D-73C5-46AA-925E-74DE33A76BCF}" type="parTrans" cxnId="{922B5648-CF9B-43C1-B3F3-C13694A798E2}">
      <dgm:prSet/>
      <dgm:spPr/>
      <dgm:t>
        <a:bodyPr/>
        <a:lstStyle/>
        <a:p>
          <a:endParaRPr lang="ru-RU"/>
        </a:p>
      </dgm:t>
    </dgm:pt>
    <dgm:pt modelId="{3CDA06C6-8B6E-432E-95FE-BEC63B072DF6}" type="sibTrans" cxnId="{922B5648-CF9B-43C1-B3F3-C13694A798E2}">
      <dgm:prSet/>
      <dgm:spPr/>
      <dgm:t>
        <a:bodyPr/>
        <a:lstStyle/>
        <a:p>
          <a:endParaRPr lang="ru-RU"/>
        </a:p>
      </dgm:t>
    </dgm:pt>
    <dgm:pt modelId="{1073E37E-3A7A-43FE-A96B-96DDDC236869}">
      <dgm:prSet phldrT="[Текст]" custT="1"/>
      <dgm:spPr>
        <a:solidFill>
          <a:srgbClr val="0000CC"/>
        </a:solidFill>
      </dgm:spPr>
      <dgm:t>
        <a:bodyPr/>
        <a:lstStyle/>
        <a:p>
          <a:r>
            <a:rPr lang="ru-RU" sz="1400" b="1" dirty="0" smtClean="0">
              <a:latin typeface="Liberation Serif" pitchFamily="18" charset="0"/>
            </a:rPr>
            <a:t>ДШИ</a:t>
          </a:r>
        </a:p>
        <a:p>
          <a:r>
            <a:rPr lang="ru-RU" sz="1400" b="1" dirty="0" smtClean="0">
              <a:latin typeface="Liberation Serif" pitchFamily="18" charset="0"/>
            </a:rPr>
            <a:t>4 учреждения</a:t>
          </a:r>
        </a:p>
        <a:p>
          <a:r>
            <a:rPr lang="ru-RU" sz="1400" b="1" dirty="0" smtClean="0">
              <a:latin typeface="Liberation Serif" pitchFamily="18" charset="0"/>
            </a:rPr>
            <a:t> (157 человек</a:t>
          </a:r>
          <a:r>
            <a:rPr lang="ru-RU" sz="1400" dirty="0" smtClean="0"/>
            <a:t>)</a:t>
          </a:r>
          <a:endParaRPr lang="ru-RU" sz="1400" dirty="0"/>
        </a:p>
      </dgm:t>
    </dgm:pt>
    <dgm:pt modelId="{8CFC109B-062B-4796-BBA7-BE27516BFA07}" type="parTrans" cxnId="{4BB67FE6-F7DC-4A1A-96E2-E331A8580767}">
      <dgm:prSet/>
      <dgm:spPr/>
      <dgm:t>
        <a:bodyPr/>
        <a:lstStyle/>
        <a:p>
          <a:endParaRPr lang="ru-RU"/>
        </a:p>
      </dgm:t>
    </dgm:pt>
    <dgm:pt modelId="{AC4CB12D-8828-4EE1-9488-48C989D89D36}" type="sibTrans" cxnId="{4BB67FE6-F7DC-4A1A-96E2-E331A8580767}">
      <dgm:prSet/>
      <dgm:spPr/>
      <dgm:t>
        <a:bodyPr/>
        <a:lstStyle/>
        <a:p>
          <a:endParaRPr lang="ru-RU"/>
        </a:p>
      </dgm:t>
    </dgm:pt>
    <dgm:pt modelId="{8B1342DA-8AF5-4685-9519-AD9FE52242D5}">
      <dgm:prSet custT="1"/>
      <dgm:spPr>
        <a:solidFill>
          <a:srgbClr val="0000CC"/>
        </a:solidFill>
      </dgm:spPr>
      <dgm:t>
        <a:bodyPr/>
        <a:lstStyle/>
        <a:p>
          <a:r>
            <a:rPr lang="ru-RU" sz="1400" b="1" dirty="0" smtClean="0">
              <a:latin typeface="Liberation Serif" pitchFamily="18" charset="0"/>
            </a:rPr>
            <a:t>Учреждения культуры </a:t>
          </a:r>
        </a:p>
        <a:p>
          <a:r>
            <a:rPr lang="ru-RU" sz="1400" b="1" dirty="0" smtClean="0">
              <a:latin typeface="Liberation Serif" pitchFamily="18" charset="0"/>
            </a:rPr>
            <a:t>5 учреждений </a:t>
          </a:r>
        </a:p>
        <a:p>
          <a:r>
            <a:rPr lang="ru-RU" sz="1400" b="1" dirty="0" smtClean="0">
              <a:latin typeface="Liberation Serif" pitchFamily="18" charset="0"/>
            </a:rPr>
            <a:t>(262 человек)</a:t>
          </a:r>
          <a:endParaRPr lang="ru-RU" sz="1400" b="1" dirty="0">
            <a:latin typeface="Liberation Serif" pitchFamily="18" charset="0"/>
          </a:endParaRPr>
        </a:p>
      </dgm:t>
    </dgm:pt>
    <dgm:pt modelId="{A8628F27-4C34-4CE3-BE56-AF00BB9F2C2A}" type="parTrans" cxnId="{6205AB6B-FAC1-43E5-A491-F8938190E3B4}">
      <dgm:prSet/>
      <dgm:spPr/>
      <dgm:t>
        <a:bodyPr/>
        <a:lstStyle/>
        <a:p>
          <a:endParaRPr lang="ru-RU"/>
        </a:p>
      </dgm:t>
    </dgm:pt>
    <dgm:pt modelId="{B0E8268E-F84D-4C2C-AD40-BE21ABECBAB4}" type="sibTrans" cxnId="{6205AB6B-FAC1-43E5-A491-F8938190E3B4}">
      <dgm:prSet/>
      <dgm:spPr/>
      <dgm:t>
        <a:bodyPr/>
        <a:lstStyle/>
        <a:p>
          <a:endParaRPr lang="ru-RU"/>
        </a:p>
      </dgm:t>
    </dgm:pt>
    <dgm:pt modelId="{31EE0852-89D8-4C55-9EDF-3F9717CA1316}">
      <dgm:prSet phldrT="[Текст]" custT="1"/>
      <dgm:spPr>
        <a:solidFill>
          <a:srgbClr val="0000CC"/>
        </a:solidFill>
      </dgm:spPr>
      <dgm:t>
        <a:bodyPr/>
        <a:lstStyle/>
        <a:p>
          <a:r>
            <a:rPr lang="ru-RU" sz="1400" b="1" dirty="0" smtClean="0">
              <a:latin typeface="Liberation Serif" pitchFamily="18" charset="0"/>
            </a:rPr>
            <a:t>МКУ «УОФХДМУК» </a:t>
          </a:r>
        </a:p>
        <a:p>
          <a:r>
            <a:rPr lang="ru-RU" sz="1400" b="1" dirty="0" smtClean="0">
              <a:latin typeface="Liberation Serif" pitchFamily="18" charset="0"/>
            </a:rPr>
            <a:t>( 27 человек)</a:t>
          </a:r>
          <a:endParaRPr lang="ru-RU" sz="1400" b="1" dirty="0">
            <a:latin typeface="Liberation Serif" pitchFamily="18" charset="0"/>
          </a:endParaRPr>
        </a:p>
      </dgm:t>
    </dgm:pt>
    <dgm:pt modelId="{D80F3D51-BFAE-4394-BF29-5CEC3FB9898E}" type="sibTrans" cxnId="{0BF1F806-12B1-4FD3-8DA5-F25ED3EEBA46}">
      <dgm:prSet/>
      <dgm:spPr/>
      <dgm:t>
        <a:bodyPr/>
        <a:lstStyle/>
        <a:p>
          <a:endParaRPr lang="ru-RU"/>
        </a:p>
      </dgm:t>
    </dgm:pt>
    <dgm:pt modelId="{1DD5C02D-CE8D-41DD-B5B1-771EF08CD35D}" type="parTrans" cxnId="{0BF1F806-12B1-4FD3-8DA5-F25ED3EEBA46}">
      <dgm:prSet/>
      <dgm:spPr/>
      <dgm:t>
        <a:bodyPr/>
        <a:lstStyle/>
        <a:p>
          <a:endParaRPr lang="ru-RU"/>
        </a:p>
      </dgm:t>
    </dgm:pt>
    <dgm:pt modelId="{735DEF31-22EF-4EAE-88B8-5757F95FDC51}" type="pres">
      <dgm:prSet presAssocID="{2CEE3425-59AA-4ABE-9B55-7A409E38003E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68A0211-4A75-4A8F-AFE1-12B2A28276F5}" type="pres">
      <dgm:prSet presAssocID="{476C8C86-4ABC-4DD2-89D7-612D400B9AA1}" presName="root1" presStyleCnt="0"/>
      <dgm:spPr/>
      <dgm:t>
        <a:bodyPr/>
        <a:lstStyle/>
        <a:p>
          <a:endParaRPr lang="ru-RU"/>
        </a:p>
      </dgm:t>
    </dgm:pt>
    <dgm:pt modelId="{1FAA95FE-FADD-4070-9538-BA0BD7144683}" type="pres">
      <dgm:prSet presAssocID="{476C8C86-4ABC-4DD2-89D7-612D400B9AA1}" presName="LevelOneTextNode" presStyleLbl="node0" presStyleIdx="0" presStyleCnt="1" custScaleX="159907" custScaleY="146429" custLinFactX="-300000" custLinFactNeighborX="-350032" custLinFactNeighborY="280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1A43DC9-2C2F-4EE2-9BA2-C0CBDB6565AE}" type="pres">
      <dgm:prSet presAssocID="{476C8C86-4ABC-4DD2-89D7-612D400B9AA1}" presName="level2hierChild" presStyleCnt="0"/>
      <dgm:spPr/>
      <dgm:t>
        <a:bodyPr/>
        <a:lstStyle/>
        <a:p>
          <a:endParaRPr lang="ru-RU"/>
        </a:p>
      </dgm:t>
    </dgm:pt>
    <dgm:pt modelId="{94EB78CD-DE84-4CDF-A450-6736C2812754}" type="pres">
      <dgm:prSet presAssocID="{2298060D-73C5-46AA-925E-74DE33A76BCF}" presName="conn2-1" presStyleLbl="parChTrans1D2" presStyleIdx="0" presStyleCnt="4"/>
      <dgm:spPr/>
      <dgm:t>
        <a:bodyPr/>
        <a:lstStyle/>
        <a:p>
          <a:endParaRPr lang="ru-RU"/>
        </a:p>
      </dgm:t>
    </dgm:pt>
    <dgm:pt modelId="{44D70409-EA60-43E6-B759-086309A7565A}" type="pres">
      <dgm:prSet presAssocID="{2298060D-73C5-46AA-925E-74DE33A76BCF}" presName="connTx" presStyleLbl="parChTrans1D2" presStyleIdx="0" presStyleCnt="4"/>
      <dgm:spPr/>
      <dgm:t>
        <a:bodyPr/>
        <a:lstStyle/>
        <a:p>
          <a:endParaRPr lang="ru-RU"/>
        </a:p>
      </dgm:t>
    </dgm:pt>
    <dgm:pt modelId="{6E3FA882-DCC8-4644-AD2F-BBD623BF9DEC}" type="pres">
      <dgm:prSet presAssocID="{9A518CDF-379F-4552-958B-575A3263863E}" presName="root2" presStyleCnt="0"/>
      <dgm:spPr/>
      <dgm:t>
        <a:bodyPr/>
        <a:lstStyle/>
        <a:p>
          <a:endParaRPr lang="ru-RU"/>
        </a:p>
      </dgm:t>
    </dgm:pt>
    <dgm:pt modelId="{5630FD0B-CC75-4ADA-BC8D-F834C2311BAA}" type="pres">
      <dgm:prSet presAssocID="{9A518CDF-379F-4552-958B-575A3263863E}" presName="LevelTwoTextNode" presStyleLbl="node2" presStyleIdx="0" presStyleCnt="4" custScaleX="116359" custScaleY="128406" custLinFactX="-73314" custLinFactNeighborX="-100000" custLinFactNeighborY="-5840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D526D9D-ED11-4E95-A6DD-8707CDB919A5}" type="pres">
      <dgm:prSet presAssocID="{9A518CDF-379F-4552-958B-575A3263863E}" presName="level3hierChild" presStyleCnt="0"/>
      <dgm:spPr/>
      <dgm:t>
        <a:bodyPr/>
        <a:lstStyle/>
        <a:p>
          <a:endParaRPr lang="ru-RU"/>
        </a:p>
      </dgm:t>
    </dgm:pt>
    <dgm:pt modelId="{5A039766-B40E-44D4-A70C-6EFD56851592}" type="pres">
      <dgm:prSet presAssocID="{8CFC109B-062B-4796-BBA7-BE27516BFA07}" presName="conn2-1" presStyleLbl="parChTrans1D2" presStyleIdx="1" presStyleCnt="4"/>
      <dgm:spPr/>
      <dgm:t>
        <a:bodyPr/>
        <a:lstStyle/>
        <a:p>
          <a:endParaRPr lang="ru-RU"/>
        </a:p>
      </dgm:t>
    </dgm:pt>
    <dgm:pt modelId="{C2993FEF-DD01-4095-A123-5D17D48D3A12}" type="pres">
      <dgm:prSet presAssocID="{8CFC109B-062B-4796-BBA7-BE27516BFA07}" presName="connTx" presStyleLbl="parChTrans1D2" presStyleIdx="1" presStyleCnt="4"/>
      <dgm:spPr/>
      <dgm:t>
        <a:bodyPr/>
        <a:lstStyle/>
        <a:p>
          <a:endParaRPr lang="ru-RU"/>
        </a:p>
      </dgm:t>
    </dgm:pt>
    <dgm:pt modelId="{31585D9E-A753-402E-A8C2-872CC4F1562E}" type="pres">
      <dgm:prSet presAssocID="{1073E37E-3A7A-43FE-A96B-96DDDC236869}" presName="root2" presStyleCnt="0"/>
      <dgm:spPr/>
      <dgm:t>
        <a:bodyPr/>
        <a:lstStyle/>
        <a:p>
          <a:endParaRPr lang="ru-RU"/>
        </a:p>
      </dgm:t>
    </dgm:pt>
    <dgm:pt modelId="{130AE3B2-DAF3-43BF-AD2B-BAE1355CF550}" type="pres">
      <dgm:prSet presAssocID="{1073E37E-3A7A-43FE-A96B-96DDDC236869}" presName="LevelTwoTextNode" presStyleLbl="node2" presStyleIdx="1" presStyleCnt="4" custScaleX="117823" custScaleY="145116" custLinFactX="-71357" custLinFactNeighborX="-100000" custLinFactNeighborY="-330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81EBAD2-F090-498F-8C89-C6428AA2C16A}" type="pres">
      <dgm:prSet presAssocID="{1073E37E-3A7A-43FE-A96B-96DDDC236869}" presName="level3hierChild" presStyleCnt="0"/>
      <dgm:spPr/>
      <dgm:t>
        <a:bodyPr/>
        <a:lstStyle/>
        <a:p>
          <a:endParaRPr lang="ru-RU"/>
        </a:p>
      </dgm:t>
    </dgm:pt>
    <dgm:pt modelId="{3BFF129D-7247-4D5B-BA3A-C06ADAA984DF}" type="pres">
      <dgm:prSet presAssocID="{A8628F27-4C34-4CE3-BE56-AF00BB9F2C2A}" presName="conn2-1" presStyleLbl="parChTrans1D2" presStyleIdx="2" presStyleCnt="4"/>
      <dgm:spPr/>
      <dgm:t>
        <a:bodyPr/>
        <a:lstStyle/>
        <a:p>
          <a:endParaRPr lang="ru-RU"/>
        </a:p>
      </dgm:t>
    </dgm:pt>
    <dgm:pt modelId="{87C7F16B-8B8F-4150-A6AE-985852805355}" type="pres">
      <dgm:prSet presAssocID="{A8628F27-4C34-4CE3-BE56-AF00BB9F2C2A}" presName="connTx" presStyleLbl="parChTrans1D2" presStyleIdx="2" presStyleCnt="4"/>
      <dgm:spPr/>
      <dgm:t>
        <a:bodyPr/>
        <a:lstStyle/>
        <a:p>
          <a:endParaRPr lang="ru-RU"/>
        </a:p>
      </dgm:t>
    </dgm:pt>
    <dgm:pt modelId="{5F3F38A0-57EB-4D3E-9D70-DBC860567471}" type="pres">
      <dgm:prSet presAssocID="{8B1342DA-8AF5-4685-9519-AD9FE52242D5}" presName="root2" presStyleCnt="0"/>
      <dgm:spPr/>
      <dgm:t>
        <a:bodyPr/>
        <a:lstStyle/>
        <a:p>
          <a:endParaRPr lang="ru-RU"/>
        </a:p>
      </dgm:t>
    </dgm:pt>
    <dgm:pt modelId="{5CD1E417-AB0A-4EB5-A328-806AEC31F7EA}" type="pres">
      <dgm:prSet presAssocID="{8B1342DA-8AF5-4685-9519-AD9FE52242D5}" presName="LevelTwoTextNode" presStyleLbl="node2" presStyleIdx="2" presStyleCnt="4" custScaleX="119594" custScaleY="140933" custLinFactX="-72301" custLinFactNeighborX="-100000" custLinFactNeighborY="-209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545CC6F-14AF-492B-B18E-0FF42417DC07}" type="pres">
      <dgm:prSet presAssocID="{8B1342DA-8AF5-4685-9519-AD9FE52242D5}" presName="level3hierChild" presStyleCnt="0"/>
      <dgm:spPr/>
      <dgm:t>
        <a:bodyPr/>
        <a:lstStyle/>
        <a:p>
          <a:endParaRPr lang="ru-RU"/>
        </a:p>
      </dgm:t>
    </dgm:pt>
    <dgm:pt modelId="{02A0451C-DB38-4E20-812E-CD908C5FEE38}" type="pres">
      <dgm:prSet presAssocID="{1DD5C02D-CE8D-41DD-B5B1-771EF08CD35D}" presName="conn2-1" presStyleLbl="parChTrans1D2" presStyleIdx="3" presStyleCnt="4"/>
      <dgm:spPr/>
      <dgm:t>
        <a:bodyPr/>
        <a:lstStyle/>
        <a:p>
          <a:endParaRPr lang="ru-RU"/>
        </a:p>
      </dgm:t>
    </dgm:pt>
    <dgm:pt modelId="{96CA8A06-FD65-42D2-AFF8-6FB12C9E64ED}" type="pres">
      <dgm:prSet presAssocID="{1DD5C02D-CE8D-41DD-B5B1-771EF08CD35D}" presName="connTx" presStyleLbl="parChTrans1D2" presStyleIdx="3" presStyleCnt="4"/>
      <dgm:spPr/>
      <dgm:t>
        <a:bodyPr/>
        <a:lstStyle/>
        <a:p>
          <a:endParaRPr lang="ru-RU"/>
        </a:p>
      </dgm:t>
    </dgm:pt>
    <dgm:pt modelId="{44355A17-2DF3-4975-BDA9-17EAE7B9D3E8}" type="pres">
      <dgm:prSet presAssocID="{31EE0852-89D8-4C55-9EDF-3F9717CA1316}" presName="root2" presStyleCnt="0"/>
      <dgm:spPr/>
      <dgm:t>
        <a:bodyPr/>
        <a:lstStyle/>
        <a:p>
          <a:endParaRPr lang="ru-RU"/>
        </a:p>
      </dgm:t>
    </dgm:pt>
    <dgm:pt modelId="{C59DDA43-A3F1-4F79-88FF-052410D93C7D}" type="pres">
      <dgm:prSet presAssocID="{31EE0852-89D8-4C55-9EDF-3F9717CA1316}" presName="LevelTwoTextNode" presStyleLbl="node2" presStyleIdx="3" presStyleCnt="4" custScaleX="117824" custScaleY="150783" custLinFactX="-70531" custLinFactNeighborX="-100000" custLinFactNeighborY="819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086404F-DE30-4C26-B61E-8B6C7469AE6B}" type="pres">
      <dgm:prSet presAssocID="{31EE0852-89D8-4C55-9EDF-3F9717CA1316}" presName="level3hierChild" presStyleCnt="0"/>
      <dgm:spPr/>
      <dgm:t>
        <a:bodyPr/>
        <a:lstStyle/>
        <a:p>
          <a:endParaRPr lang="ru-RU"/>
        </a:p>
      </dgm:t>
    </dgm:pt>
  </dgm:ptLst>
  <dgm:cxnLst>
    <dgm:cxn modelId="{05A65D77-00D9-4EFC-B0D8-3BA0C7725BFE}" type="presOf" srcId="{2CEE3425-59AA-4ABE-9B55-7A409E38003E}" destId="{735DEF31-22EF-4EAE-88B8-5757F95FDC51}" srcOrd="0" destOrd="0" presId="urn:microsoft.com/office/officeart/2008/layout/HorizontalMultiLevelHierarchy"/>
    <dgm:cxn modelId="{23C4DC47-3F77-4180-9980-A74AFF962A6C}" type="presOf" srcId="{31EE0852-89D8-4C55-9EDF-3F9717CA1316}" destId="{C59DDA43-A3F1-4F79-88FF-052410D93C7D}" srcOrd="0" destOrd="0" presId="urn:microsoft.com/office/officeart/2008/layout/HorizontalMultiLevelHierarchy"/>
    <dgm:cxn modelId="{4BB67FE6-F7DC-4A1A-96E2-E331A8580767}" srcId="{476C8C86-4ABC-4DD2-89D7-612D400B9AA1}" destId="{1073E37E-3A7A-43FE-A96B-96DDDC236869}" srcOrd="1" destOrd="0" parTransId="{8CFC109B-062B-4796-BBA7-BE27516BFA07}" sibTransId="{AC4CB12D-8828-4EE1-9488-48C989D89D36}"/>
    <dgm:cxn modelId="{1426EC11-18EC-487B-9342-FFCA3763A68C}" type="presOf" srcId="{1073E37E-3A7A-43FE-A96B-96DDDC236869}" destId="{130AE3B2-DAF3-43BF-AD2B-BAE1355CF550}" srcOrd="0" destOrd="0" presId="urn:microsoft.com/office/officeart/2008/layout/HorizontalMultiLevelHierarchy"/>
    <dgm:cxn modelId="{44787458-8789-4721-B7C3-BB9662F9BD11}" type="presOf" srcId="{476C8C86-4ABC-4DD2-89D7-612D400B9AA1}" destId="{1FAA95FE-FADD-4070-9538-BA0BD7144683}" srcOrd="0" destOrd="0" presId="urn:microsoft.com/office/officeart/2008/layout/HorizontalMultiLevelHierarchy"/>
    <dgm:cxn modelId="{922B5648-CF9B-43C1-B3F3-C13694A798E2}" srcId="{476C8C86-4ABC-4DD2-89D7-612D400B9AA1}" destId="{9A518CDF-379F-4552-958B-575A3263863E}" srcOrd="0" destOrd="0" parTransId="{2298060D-73C5-46AA-925E-74DE33A76BCF}" sibTransId="{3CDA06C6-8B6E-432E-95FE-BEC63B072DF6}"/>
    <dgm:cxn modelId="{65A51288-F2BB-444D-AA43-559B6F06CA7F}" type="presOf" srcId="{A8628F27-4C34-4CE3-BE56-AF00BB9F2C2A}" destId="{87C7F16B-8B8F-4150-A6AE-985852805355}" srcOrd="1" destOrd="0" presId="urn:microsoft.com/office/officeart/2008/layout/HorizontalMultiLevelHierarchy"/>
    <dgm:cxn modelId="{6205AB6B-FAC1-43E5-A491-F8938190E3B4}" srcId="{476C8C86-4ABC-4DD2-89D7-612D400B9AA1}" destId="{8B1342DA-8AF5-4685-9519-AD9FE52242D5}" srcOrd="2" destOrd="0" parTransId="{A8628F27-4C34-4CE3-BE56-AF00BB9F2C2A}" sibTransId="{B0E8268E-F84D-4C2C-AD40-BE21ABECBAB4}"/>
    <dgm:cxn modelId="{0BF1F806-12B1-4FD3-8DA5-F25ED3EEBA46}" srcId="{476C8C86-4ABC-4DD2-89D7-612D400B9AA1}" destId="{31EE0852-89D8-4C55-9EDF-3F9717CA1316}" srcOrd="3" destOrd="0" parTransId="{1DD5C02D-CE8D-41DD-B5B1-771EF08CD35D}" sibTransId="{D80F3D51-BFAE-4394-BF29-5CEC3FB9898E}"/>
    <dgm:cxn modelId="{7FA53CAB-D783-4B2A-A504-80D154D47143}" type="presOf" srcId="{A8628F27-4C34-4CE3-BE56-AF00BB9F2C2A}" destId="{3BFF129D-7247-4D5B-BA3A-C06ADAA984DF}" srcOrd="0" destOrd="0" presId="urn:microsoft.com/office/officeart/2008/layout/HorizontalMultiLevelHierarchy"/>
    <dgm:cxn modelId="{2AB55DE8-3A8B-4F77-9958-DE627A745706}" type="presOf" srcId="{2298060D-73C5-46AA-925E-74DE33A76BCF}" destId="{44D70409-EA60-43E6-B759-086309A7565A}" srcOrd="1" destOrd="0" presId="urn:microsoft.com/office/officeart/2008/layout/HorizontalMultiLevelHierarchy"/>
    <dgm:cxn modelId="{C15D1C95-CCF2-4545-876B-9D841388F115}" srcId="{2CEE3425-59AA-4ABE-9B55-7A409E38003E}" destId="{476C8C86-4ABC-4DD2-89D7-612D400B9AA1}" srcOrd="0" destOrd="0" parTransId="{BB286A14-0BDB-41F6-8277-A5F11F01A1CD}" sibTransId="{23A97CA7-D532-4844-B10A-5FBA34D66A68}"/>
    <dgm:cxn modelId="{EB11E3F8-189E-4A2D-9136-82FE6C7A0167}" type="presOf" srcId="{1DD5C02D-CE8D-41DD-B5B1-771EF08CD35D}" destId="{96CA8A06-FD65-42D2-AFF8-6FB12C9E64ED}" srcOrd="1" destOrd="0" presId="urn:microsoft.com/office/officeart/2008/layout/HorizontalMultiLevelHierarchy"/>
    <dgm:cxn modelId="{5951BC79-94DD-4854-BF59-6CB64FBD42E2}" type="presOf" srcId="{9A518CDF-379F-4552-958B-575A3263863E}" destId="{5630FD0B-CC75-4ADA-BC8D-F834C2311BAA}" srcOrd="0" destOrd="0" presId="urn:microsoft.com/office/officeart/2008/layout/HorizontalMultiLevelHierarchy"/>
    <dgm:cxn modelId="{DD926BE2-E853-4A67-A1E3-E9224B0E6BD0}" type="presOf" srcId="{8B1342DA-8AF5-4685-9519-AD9FE52242D5}" destId="{5CD1E417-AB0A-4EB5-A328-806AEC31F7EA}" srcOrd="0" destOrd="0" presId="urn:microsoft.com/office/officeart/2008/layout/HorizontalMultiLevelHierarchy"/>
    <dgm:cxn modelId="{EABC0079-96F6-423C-9835-F2309CAB4B69}" type="presOf" srcId="{2298060D-73C5-46AA-925E-74DE33A76BCF}" destId="{94EB78CD-DE84-4CDF-A450-6736C2812754}" srcOrd="0" destOrd="0" presId="urn:microsoft.com/office/officeart/2008/layout/HorizontalMultiLevelHierarchy"/>
    <dgm:cxn modelId="{89F4399B-8135-42B8-9D0F-9158282AF206}" type="presOf" srcId="{8CFC109B-062B-4796-BBA7-BE27516BFA07}" destId="{5A039766-B40E-44D4-A70C-6EFD56851592}" srcOrd="0" destOrd="0" presId="urn:microsoft.com/office/officeart/2008/layout/HorizontalMultiLevelHierarchy"/>
    <dgm:cxn modelId="{F4CA759D-E585-42E2-BA06-98EBD09276B8}" type="presOf" srcId="{1DD5C02D-CE8D-41DD-B5B1-771EF08CD35D}" destId="{02A0451C-DB38-4E20-812E-CD908C5FEE38}" srcOrd="0" destOrd="0" presId="urn:microsoft.com/office/officeart/2008/layout/HorizontalMultiLevelHierarchy"/>
    <dgm:cxn modelId="{45314E5D-DEC2-4932-96D2-9DA16AFEEAB1}" type="presOf" srcId="{8CFC109B-062B-4796-BBA7-BE27516BFA07}" destId="{C2993FEF-DD01-4095-A123-5D17D48D3A12}" srcOrd="1" destOrd="0" presId="urn:microsoft.com/office/officeart/2008/layout/HorizontalMultiLevelHierarchy"/>
    <dgm:cxn modelId="{128C2E7B-718B-497B-BF02-1DA9B03B8EB2}" type="presParOf" srcId="{735DEF31-22EF-4EAE-88B8-5757F95FDC51}" destId="{B68A0211-4A75-4A8F-AFE1-12B2A28276F5}" srcOrd="0" destOrd="0" presId="urn:microsoft.com/office/officeart/2008/layout/HorizontalMultiLevelHierarchy"/>
    <dgm:cxn modelId="{853430B3-6E8F-4B30-8A96-5AFD30524336}" type="presParOf" srcId="{B68A0211-4A75-4A8F-AFE1-12B2A28276F5}" destId="{1FAA95FE-FADD-4070-9538-BA0BD7144683}" srcOrd="0" destOrd="0" presId="urn:microsoft.com/office/officeart/2008/layout/HorizontalMultiLevelHierarchy"/>
    <dgm:cxn modelId="{6919577D-499B-4972-8F06-3A8207047E02}" type="presParOf" srcId="{B68A0211-4A75-4A8F-AFE1-12B2A28276F5}" destId="{B1A43DC9-2C2F-4EE2-9BA2-C0CBDB6565AE}" srcOrd="1" destOrd="0" presId="urn:microsoft.com/office/officeart/2008/layout/HorizontalMultiLevelHierarchy"/>
    <dgm:cxn modelId="{D3F5921A-9D66-44D2-A0F6-AA285C971E72}" type="presParOf" srcId="{B1A43DC9-2C2F-4EE2-9BA2-C0CBDB6565AE}" destId="{94EB78CD-DE84-4CDF-A450-6736C2812754}" srcOrd="0" destOrd="0" presId="urn:microsoft.com/office/officeart/2008/layout/HorizontalMultiLevelHierarchy"/>
    <dgm:cxn modelId="{53D9EE67-B3CA-4811-AFE6-0D9274F6CC4D}" type="presParOf" srcId="{94EB78CD-DE84-4CDF-A450-6736C2812754}" destId="{44D70409-EA60-43E6-B759-086309A7565A}" srcOrd="0" destOrd="0" presId="urn:microsoft.com/office/officeart/2008/layout/HorizontalMultiLevelHierarchy"/>
    <dgm:cxn modelId="{08B23F75-B778-4B62-B70A-C39190918532}" type="presParOf" srcId="{B1A43DC9-2C2F-4EE2-9BA2-C0CBDB6565AE}" destId="{6E3FA882-DCC8-4644-AD2F-BBD623BF9DEC}" srcOrd="1" destOrd="0" presId="urn:microsoft.com/office/officeart/2008/layout/HorizontalMultiLevelHierarchy"/>
    <dgm:cxn modelId="{40BF003F-1D62-41B9-82DE-FD85A136F8A3}" type="presParOf" srcId="{6E3FA882-DCC8-4644-AD2F-BBD623BF9DEC}" destId="{5630FD0B-CC75-4ADA-BC8D-F834C2311BAA}" srcOrd="0" destOrd="0" presId="urn:microsoft.com/office/officeart/2008/layout/HorizontalMultiLevelHierarchy"/>
    <dgm:cxn modelId="{BCCE52B9-2DD4-4C96-AD5C-B397AB745B4F}" type="presParOf" srcId="{6E3FA882-DCC8-4644-AD2F-BBD623BF9DEC}" destId="{3D526D9D-ED11-4E95-A6DD-8707CDB919A5}" srcOrd="1" destOrd="0" presId="urn:microsoft.com/office/officeart/2008/layout/HorizontalMultiLevelHierarchy"/>
    <dgm:cxn modelId="{8AD932C5-3D9F-4BF9-B7DD-26A889E2BCF9}" type="presParOf" srcId="{B1A43DC9-2C2F-4EE2-9BA2-C0CBDB6565AE}" destId="{5A039766-B40E-44D4-A70C-6EFD56851592}" srcOrd="2" destOrd="0" presId="urn:microsoft.com/office/officeart/2008/layout/HorizontalMultiLevelHierarchy"/>
    <dgm:cxn modelId="{65DE3A08-5836-42C4-BAEA-E83785FE35E6}" type="presParOf" srcId="{5A039766-B40E-44D4-A70C-6EFD56851592}" destId="{C2993FEF-DD01-4095-A123-5D17D48D3A12}" srcOrd="0" destOrd="0" presId="urn:microsoft.com/office/officeart/2008/layout/HorizontalMultiLevelHierarchy"/>
    <dgm:cxn modelId="{43D5755D-9C42-454A-9687-6BF803A5AB46}" type="presParOf" srcId="{B1A43DC9-2C2F-4EE2-9BA2-C0CBDB6565AE}" destId="{31585D9E-A753-402E-A8C2-872CC4F1562E}" srcOrd="3" destOrd="0" presId="urn:microsoft.com/office/officeart/2008/layout/HorizontalMultiLevelHierarchy"/>
    <dgm:cxn modelId="{9A357EF4-73D1-453F-9351-5293CDB8F1D1}" type="presParOf" srcId="{31585D9E-A753-402E-A8C2-872CC4F1562E}" destId="{130AE3B2-DAF3-43BF-AD2B-BAE1355CF550}" srcOrd="0" destOrd="0" presId="urn:microsoft.com/office/officeart/2008/layout/HorizontalMultiLevelHierarchy"/>
    <dgm:cxn modelId="{0F46C6E6-210D-4512-96D9-55F7EA763B7C}" type="presParOf" srcId="{31585D9E-A753-402E-A8C2-872CC4F1562E}" destId="{481EBAD2-F090-498F-8C89-C6428AA2C16A}" srcOrd="1" destOrd="0" presId="urn:microsoft.com/office/officeart/2008/layout/HorizontalMultiLevelHierarchy"/>
    <dgm:cxn modelId="{08AF3BA8-84AA-4248-B6C8-FCA8DCEB34B1}" type="presParOf" srcId="{B1A43DC9-2C2F-4EE2-9BA2-C0CBDB6565AE}" destId="{3BFF129D-7247-4D5B-BA3A-C06ADAA984DF}" srcOrd="4" destOrd="0" presId="urn:microsoft.com/office/officeart/2008/layout/HorizontalMultiLevelHierarchy"/>
    <dgm:cxn modelId="{EDA17A73-57AF-4B56-8676-A5E7B1D640A9}" type="presParOf" srcId="{3BFF129D-7247-4D5B-BA3A-C06ADAA984DF}" destId="{87C7F16B-8B8F-4150-A6AE-985852805355}" srcOrd="0" destOrd="0" presId="urn:microsoft.com/office/officeart/2008/layout/HorizontalMultiLevelHierarchy"/>
    <dgm:cxn modelId="{D7895A3F-CEBF-4E6E-902F-5B90B7254C25}" type="presParOf" srcId="{B1A43DC9-2C2F-4EE2-9BA2-C0CBDB6565AE}" destId="{5F3F38A0-57EB-4D3E-9D70-DBC860567471}" srcOrd="5" destOrd="0" presId="urn:microsoft.com/office/officeart/2008/layout/HorizontalMultiLevelHierarchy"/>
    <dgm:cxn modelId="{000AEEFD-0800-4C3F-B095-E7036B8265BA}" type="presParOf" srcId="{5F3F38A0-57EB-4D3E-9D70-DBC860567471}" destId="{5CD1E417-AB0A-4EB5-A328-806AEC31F7EA}" srcOrd="0" destOrd="0" presId="urn:microsoft.com/office/officeart/2008/layout/HorizontalMultiLevelHierarchy"/>
    <dgm:cxn modelId="{6765A456-7F1F-4EDF-BADB-D1B33E00ED9D}" type="presParOf" srcId="{5F3F38A0-57EB-4D3E-9D70-DBC860567471}" destId="{8545CC6F-14AF-492B-B18E-0FF42417DC07}" srcOrd="1" destOrd="0" presId="urn:microsoft.com/office/officeart/2008/layout/HorizontalMultiLevelHierarchy"/>
    <dgm:cxn modelId="{A78E8393-7F9F-4DCE-9E78-4C479CBCE080}" type="presParOf" srcId="{B1A43DC9-2C2F-4EE2-9BA2-C0CBDB6565AE}" destId="{02A0451C-DB38-4E20-812E-CD908C5FEE38}" srcOrd="6" destOrd="0" presId="urn:microsoft.com/office/officeart/2008/layout/HorizontalMultiLevelHierarchy"/>
    <dgm:cxn modelId="{C7569168-FD08-4D20-A726-093E1B3A1431}" type="presParOf" srcId="{02A0451C-DB38-4E20-812E-CD908C5FEE38}" destId="{96CA8A06-FD65-42D2-AFF8-6FB12C9E64ED}" srcOrd="0" destOrd="0" presId="urn:microsoft.com/office/officeart/2008/layout/HorizontalMultiLevelHierarchy"/>
    <dgm:cxn modelId="{40FC93C5-E93A-4EF6-BAA6-73B8FD06B923}" type="presParOf" srcId="{B1A43DC9-2C2F-4EE2-9BA2-C0CBDB6565AE}" destId="{44355A17-2DF3-4975-BDA9-17EAE7B9D3E8}" srcOrd="7" destOrd="0" presId="urn:microsoft.com/office/officeart/2008/layout/HorizontalMultiLevelHierarchy"/>
    <dgm:cxn modelId="{C5468766-F488-43D3-A0DF-1D203819E8A9}" type="presParOf" srcId="{44355A17-2DF3-4975-BDA9-17EAE7B9D3E8}" destId="{C59DDA43-A3F1-4F79-88FF-052410D93C7D}" srcOrd="0" destOrd="0" presId="urn:microsoft.com/office/officeart/2008/layout/HorizontalMultiLevelHierarchy"/>
    <dgm:cxn modelId="{CFE5E90E-66DA-416F-8794-7BB01190AD0D}" type="presParOf" srcId="{44355A17-2DF3-4975-BDA9-17EAE7B9D3E8}" destId="{3086404F-DE30-4C26-B61E-8B6C7469AE6B}" srcOrd="1" destOrd="0" presId="urn:microsoft.com/office/officeart/2008/layout/HorizontalMultiLevelHierarchy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A0451C-DB38-4E20-812E-CD908C5FEE38}">
      <dsp:nvSpPr>
        <dsp:cNvPr id="0" name=""/>
        <dsp:cNvSpPr/>
      </dsp:nvSpPr>
      <dsp:spPr>
        <a:xfrm>
          <a:off x="828033" y="2001072"/>
          <a:ext cx="668098" cy="130682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34049" y="0"/>
              </a:lnTo>
              <a:lnTo>
                <a:pt x="334049" y="1306821"/>
              </a:lnTo>
              <a:lnTo>
                <a:pt x="668098" y="1306821"/>
              </a:lnTo>
            </a:path>
          </a:pathLst>
        </a:custGeom>
        <a:noFill/>
        <a:ln w="254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1125389" y="2617790"/>
        <a:ext cx="73384" cy="73384"/>
      </dsp:txXfrm>
    </dsp:sp>
    <dsp:sp modelId="{3BFF129D-7247-4D5B-BA3A-C06ADAA984DF}">
      <dsp:nvSpPr>
        <dsp:cNvPr id="0" name=""/>
        <dsp:cNvSpPr/>
      </dsp:nvSpPr>
      <dsp:spPr>
        <a:xfrm>
          <a:off x="828033" y="2001072"/>
          <a:ext cx="638035" cy="3688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19017" y="0"/>
              </a:lnTo>
              <a:lnTo>
                <a:pt x="319017" y="368839"/>
              </a:lnTo>
              <a:lnTo>
                <a:pt x="638035" y="368839"/>
              </a:lnTo>
            </a:path>
          </a:pathLst>
        </a:custGeom>
        <a:noFill/>
        <a:ln w="254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1128626" y="2167067"/>
        <a:ext cx="36848" cy="36848"/>
      </dsp:txXfrm>
    </dsp:sp>
    <dsp:sp modelId="{5A039766-B40E-44D4-A70C-6EFD56851592}">
      <dsp:nvSpPr>
        <dsp:cNvPr id="0" name=""/>
        <dsp:cNvSpPr/>
      </dsp:nvSpPr>
      <dsp:spPr>
        <a:xfrm>
          <a:off x="828033" y="1493537"/>
          <a:ext cx="654069" cy="507535"/>
        </a:xfrm>
        <a:custGeom>
          <a:avLst/>
          <a:gdLst/>
          <a:ahLst/>
          <a:cxnLst/>
          <a:rect l="0" t="0" r="0" b="0"/>
          <a:pathLst>
            <a:path>
              <a:moveTo>
                <a:pt x="0" y="507535"/>
              </a:moveTo>
              <a:lnTo>
                <a:pt x="327034" y="507535"/>
              </a:lnTo>
              <a:lnTo>
                <a:pt x="327034" y="0"/>
              </a:lnTo>
              <a:lnTo>
                <a:pt x="654069" y="0"/>
              </a:lnTo>
            </a:path>
          </a:pathLst>
        </a:custGeom>
        <a:noFill/>
        <a:ln w="254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1134370" y="1726607"/>
        <a:ext cx="41394" cy="41394"/>
      </dsp:txXfrm>
    </dsp:sp>
    <dsp:sp modelId="{94EB78CD-DE84-4CDF-A450-6736C2812754}">
      <dsp:nvSpPr>
        <dsp:cNvPr id="0" name=""/>
        <dsp:cNvSpPr/>
      </dsp:nvSpPr>
      <dsp:spPr>
        <a:xfrm>
          <a:off x="828033" y="370594"/>
          <a:ext cx="620830" cy="1630478"/>
        </a:xfrm>
        <a:custGeom>
          <a:avLst/>
          <a:gdLst/>
          <a:ahLst/>
          <a:cxnLst/>
          <a:rect l="0" t="0" r="0" b="0"/>
          <a:pathLst>
            <a:path>
              <a:moveTo>
                <a:pt x="0" y="1630478"/>
              </a:moveTo>
              <a:lnTo>
                <a:pt x="310415" y="1630478"/>
              </a:lnTo>
              <a:lnTo>
                <a:pt x="310415" y="0"/>
              </a:lnTo>
              <a:lnTo>
                <a:pt x="620830" y="0"/>
              </a:lnTo>
            </a:path>
          </a:pathLst>
        </a:custGeom>
        <a:noFill/>
        <a:ln w="254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00" kern="1200"/>
        </a:p>
      </dsp:txBody>
      <dsp:txXfrm>
        <a:off x="1094831" y="1142216"/>
        <a:ext cx="87233" cy="87233"/>
      </dsp:txXfrm>
    </dsp:sp>
    <dsp:sp modelId="{1FAA95FE-FADD-4070-9538-BA0BD7144683}">
      <dsp:nvSpPr>
        <dsp:cNvPr id="0" name=""/>
        <dsp:cNvSpPr/>
      </dsp:nvSpPr>
      <dsp:spPr>
        <a:xfrm rot="16200000">
          <a:off x="-1581354" y="1587056"/>
          <a:ext cx="3990742" cy="828033"/>
        </a:xfrm>
        <a:prstGeom prst="rect">
          <a:avLst/>
        </a:prstGeom>
        <a:solidFill>
          <a:srgbClr val="0000CC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smtClean="0">
              <a:solidFill>
                <a:schemeClr val="bg1"/>
              </a:solidFill>
              <a:latin typeface="Liberation Serif" pitchFamily="18" charset="0"/>
            </a:rPr>
            <a:t>МОУК (448 чел.)</a:t>
          </a:r>
          <a:endParaRPr lang="ru-RU" sz="2800" b="1" kern="1200" dirty="0">
            <a:solidFill>
              <a:schemeClr val="bg1"/>
            </a:solidFill>
            <a:latin typeface="Liberation Serif" pitchFamily="18" charset="0"/>
          </a:endParaRPr>
        </a:p>
      </dsp:txBody>
      <dsp:txXfrm>
        <a:off x="-1581354" y="1587056"/>
        <a:ext cx="3990742" cy="828033"/>
      </dsp:txXfrm>
    </dsp:sp>
    <dsp:sp modelId="{5630FD0B-CC75-4ADA-BC8D-F834C2311BAA}">
      <dsp:nvSpPr>
        <dsp:cNvPr id="0" name=""/>
        <dsp:cNvSpPr/>
      </dsp:nvSpPr>
      <dsp:spPr>
        <a:xfrm>
          <a:off x="1448863" y="38137"/>
          <a:ext cx="1976305" cy="664914"/>
        </a:xfrm>
        <a:prstGeom prst="rect">
          <a:avLst/>
        </a:prstGeom>
        <a:solidFill>
          <a:srgbClr val="0000CC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Liberation Serif" pitchFamily="18" charset="0"/>
            </a:rPr>
            <a:t>Управление культуры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Liberation Serif" pitchFamily="18" charset="0"/>
            </a:rPr>
            <a:t> (2 человека</a:t>
          </a:r>
          <a:r>
            <a:rPr lang="ru-RU" sz="1400" b="1" kern="1200" dirty="0" smtClean="0"/>
            <a:t>)</a:t>
          </a:r>
          <a:endParaRPr lang="ru-RU" sz="1400" b="1" kern="1200" dirty="0"/>
        </a:p>
      </dsp:txBody>
      <dsp:txXfrm>
        <a:off x="1448863" y="38137"/>
        <a:ext cx="1976305" cy="664914"/>
      </dsp:txXfrm>
    </dsp:sp>
    <dsp:sp modelId="{130AE3B2-DAF3-43BF-AD2B-BAE1355CF550}">
      <dsp:nvSpPr>
        <dsp:cNvPr id="0" name=""/>
        <dsp:cNvSpPr/>
      </dsp:nvSpPr>
      <dsp:spPr>
        <a:xfrm>
          <a:off x="1482102" y="1117816"/>
          <a:ext cx="2001170" cy="751442"/>
        </a:xfrm>
        <a:prstGeom prst="rect">
          <a:avLst/>
        </a:prstGeom>
        <a:solidFill>
          <a:srgbClr val="0000CC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Liberation Serif" pitchFamily="18" charset="0"/>
            </a:rPr>
            <a:t>ДШИ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Liberation Serif" pitchFamily="18" charset="0"/>
            </a:rPr>
            <a:t>4 учреждения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Liberation Serif" pitchFamily="18" charset="0"/>
            </a:rPr>
            <a:t> (157 человек</a:t>
          </a:r>
          <a:r>
            <a:rPr lang="ru-RU" sz="1400" kern="1200" dirty="0" smtClean="0"/>
            <a:t>)</a:t>
          </a:r>
          <a:endParaRPr lang="ru-RU" sz="1400" kern="1200" dirty="0"/>
        </a:p>
      </dsp:txBody>
      <dsp:txXfrm>
        <a:off x="1482102" y="1117816"/>
        <a:ext cx="2001170" cy="751442"/>
      </dsp:txXfrm>
    </dsp:sp>
    <dsp:sp modelId="{5CD1E417-AB0A-4EB5-A328-806AEC31F7EA}">
      <dsp:nvSpPr>
        <dsp:cNvPr id="0" name=""/>
        <dsp:cNvSpPr/>
      </dsp:nvSpPr>
      <dsp:spPr>
        <a:xfrm>
          <a:off x="1466068" y="2005020"/>
          <a:ext cx="2031250" cy="729781"/>
        </a:xfrm>
        <a:prstGeom prst="rect">
          <a:avLst/>
        </a:prstGeom>
        <a:solidFill>
          <a:srgbClr val="0000CC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Liberation Serif" pitchFamily="18" charset="0"/>
            </a:rPr>
            <a:t>Учреждения культуры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Liberation Serif" pitchFamily="18" charset="0"/>
            </a:rPr>
            <a:t>5 учреждений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Liberation Serif" pitchFamily="18" charset="0"/>
            </a:rPr>
            <a:t>(262 человек)</a:t>
          </a:r>
          <a:endParaRPr lang="ru-RU" sz="1400" b="1" kern="1200" dirty="0">
            <a:latin typeface="Liberation Serif" pitchFamily="18" charset="0"/>
          </a:endParaRPr>
        </a:p>
      </dsp:txBody>
      <dsp:txXfrm>
        <a:off x="1466068" y="2005020"/>
        <a:ext cx="2031250" cy="729781"/>
      </dsp:txXfrm>
    </dsp:sp>
    <dsp:sp modelId="{C59DDA43-A3F1-4F79-88FF-052410D93C7D}">
      <dsp:nvSpPr>
        <dsp:cNvPr id="0" name=""/>
        <dsp:cNvSpPr/>
      </dsp:nvSpPr>
      <dsp:spPr>
        <a:xfrm>
          <a:off x="1496131" y="2917500"/>
          <a:ext cx="2001187" cy="780787"/>
        </a:xfrm>
        <a:prstGeom prst="rect">
          <a:avLst/>
        </a:prstGeom>
        <a:solidFill>
          <a:srgbClr val="0000CC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Liberation Serif" pitchFamily="18" charset="0"/>
            </a:rPr>
            <a:t>МКУ «УОФХДМУК»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Liberation Serif" pitchFamily="18" charset="0"/>
            </a:rPr>
            <a:t>( 27 человек)</a:t>
          </a:r>
          <a:endParaRPr lang="ru-RU" sz="1400" b="1" kern="1200" dirty="0">
            <a:latin typeface="Liberation Serif" pitchFamily="18" charset="0"/>
          </a:endParaRPr>
        </a:p>
      </dsp:txBody>
      <dsp:txXfrm>
        <a:off x="1496131" y="2917500"/>
        <a:ext cx="2001187" cy="7807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1.emf"/><Relationship Id="rId1" Type="http://schemas.openxmlformats.org/officeDocument/2006/relationships/image" Target="../media/image40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0D716E-3DCB-4E14-A7B1-4ABEDF13F574}" type="datetimeFigureOut">
              <a:rPr lang="ru-RU" smtClean="0"/>
              <a:pPr/>
              <a:t>04.02.2022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B5B27D-2E9E-4EC8-B445-77B6E3B50AE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11481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  <p:sp>
        <p:nvSpPr>
          <p:cNvPr id="512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E110DD25-4D5A-45A7-818C-1CF6E8E0E95D}" type="slidenum">
              <a:rPr lang="ru-RU" altLang="ru-RU"/>
              <a:pPr/>
              <a:t>4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146665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33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04.02.2022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784402"/>
      </p:ext>
    </p:extLst>
  </p:cSld>
  <p:clrMapOvr>
    <a:masterClrMapping/>
  </p:clrMapOvr>
  <p:transition spd="slow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04.02.2022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946240"/>
      </p:ext>
    </p:extLst>
  </p:cSld>
  <p:clrMapOvr>
    <a:masterClrMapping/>
  </p:clrMapOvr>
  <p:transition spd="slow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04.02.2022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0502828"/>
      </p:ext>
    </p:extLst>
  </p:cSld>
  <p:clrMapOvr>
    <a:masterClrMapping/>
  </p:clrMapOvr>
  <p:transition spd="slow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04.02.2022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9801704"/>
      </p:ext>
    </p:extLst>
  </p:cSld>
  <p:clrMapOvr>
    <a:masterClrMapping/>
  </p:clrMapOvr>
  <p:transition spd="slow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04.02.2022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4407623"/>
      </p:ext>
    </p:extLst>
  </p:cSld>
  <p:clrMapOvr>
    <a:masterClrMapping/>
  </p:clrMapOvr>
  <p:transition spd="slow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04.02.2022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7218768"/>
      </p:ext>
    </p:extLst>
  </p:cSld>
  <p:clrMapOvr>
    <a:masterClrMapping/>
  </p:clrMapOvr>
  <p:transition spd="slow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04.02.2022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9921493"/>
      </p:ext>
    </p:extLst>
  </p:cSld>
  <p:clrMapOvr>
    <a:masterClrMapping/>
  </p:clrMapOvr>
  <p:transition spd="slow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04.02.2022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6421076"/>
      </p:ext>
    </p:extLst>
  </p:cSld>
  <p:clrMapOvr>
    <a:masterClrMapping/>
  </p:clrMapOvr>
  <p:transition spd="slow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04.02.2022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3153040"/>
      </p:ext>
    </p:extLst>
  </p:cSld>
  <p:clrMapOvr>
    <a:masterClrMapping/>
  </p:clrMapOvr>
  <p:transition spd="slow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04.02.2022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1726883"/>
      </p:ext>
    </p:extLst>
  </p:cSld>
  <p:clrMapOvr>
    <a:masterClrMapping/>
  </p:clrMapOvr>
  <p:transition spd="slow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04.02.2022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2127937"/>
      </p:ext>
    </p:extLst>
  </p:cSld>
  <p:clrMapOvr>
    <a:masterClrMapping/>
  </p:clrMapOvr>
  <p:transition spd="slow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ACE717-C3BF-4D51-BF3F-ABEB183E0C17}" type="datetimeFigureOut">
              <a:rPr lang="ru-RU" smtClean="0"/>
              <a:pPr/>
              <a:t>04.02.2022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52972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13" Type="http://schemas.openxmlformats.org/officeDocument/2006/relationships/image" Target="../media/image8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6.jpeg"/><Relationship Id="rId5" Type="http://schemas.openxmlformats.org/officeDocument/2006/relationships/diagramQuickStyle" Target="../diagrams/quickStyle1.xml"/><Relationship Id="rId15" Type="http://schemas.openxmlformats.org/officeDocument/2006/relationships/image" Target="../media/image10.jpeg"/><Relationship Id="rId10" Type="http://schemas.openxmlformats.org/officeDocument/2006/relationships/image" Target="../media/image5.jpeg"/><Relationship Id="rId4" Type="http://schemas.openxmlformats.org/officeDocument/2006/relationships/diagramLayout" Target="../diagrams/layout1.xml"/><Relationship Id="rId9" Type="http://schemas.openxmlformats.org/officeDocument/2006/relationships/image" Target="../media/image4.jpeg"/><Relationship Id="rId1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13" Type="http://schemas.openxmlformats.org/officeDocument/2006/relationships/image" Target="../media/image22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12" Type="http://schemas.openxmlformats.org/officeDocument/2006/relationships/image" Target="../media/image2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11" Type="http://schemas.openxmlformats.org/officeDocument/2006/relationships/image" Target="../media/image20.jpeg"/><Relationship Id="rId5" Type="http://schemas.openxmlformats.org/officeDocument/2006/relationships/image" Target="../media/image14.jpeg"/><Relationship Id="rId10" Type="http://schemas.openxmlformats.org/officeDocument/2006/relationships/image" Target="../media/image19.jpeg"/><Relationship Id="rId4" Type="http://schemas.openxmlformats.org/officeDocument/2006/relationships/image" Target="../media/image13.jpeg"/><Relationship Id="rId9" Type="http://schemas.openxmlformats.org/officeDocument/2006/relationships/image" Target="../media/image18.jpeg"/><Relationship Id="rId14" Type="http://schemas.openxmlformats.org/officeDocument/2006/relationships/image" Target="../media/image23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10" Type="http://schemas.openxmlformats.org/officeDocument/2006/relationships/image" Target="../media/image32.jpeg"/><Relationship Id="rId4" Type="http://schemas.openxmlformats.org/officeDocument/2006/relationships/image" Target="../media/image26.jpeg"/><Relationship Id="rId9" Type="http://schemas.openxmlformats.org/officeDocument/2006/relationships/image" Target="../media/image31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34.jpeg"/><Relationship Id="rId7" Type="http://schemas.openxmlformats.org/officeDocument/2006/relationships/image" Target="../media/image38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1.e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40.e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jpeg"/><Relationship Id="rId3" Type="http://schemas.openxmlformats.org/officeDocument/2006/relationships/image" Target="../media/image48.jpeg"/><Relationship Id="rId7" Type="http://schemas.openxmlformats.org/officeDocument/2006/relationships/image" Target="../media/image52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10" Type="http://schemas.openxmlformats.org/officeDocument/2006/relationships/image" Target="../media/image55.jpeg"/><Relationship Id="rId4" Type="http://schemas.openxmlformats.org/officeDocument/2006/relationships/image" Target="../media/image49.jpeg"/><Relationship Id="rId9" Type="http://schemas.openxmlformats.org/officeDocument/2006/relationships/image" Target="../media/image5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7" Type="http://schemas.openxmlformats.org/officeDocument/2006/relationships/image" Target="../media/image61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0.jpeg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jpeg"/><Relationship Id="rId3" Type="http://schemas.openxmlformats.org/officeDocument/2006/relationships/image" Target="../media/image63.jpeg"/><Relationship Id="rId7" Type="http://schemas.openxmlformats.org/officeDocument/2006/relationships/image" Target="../media/image67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6.jpeg"/><Relationship Id="rId11" Type="http://schemas.openxmlformats.org/officeDocument/2006/relationships/image" Target="../media/image71.jpeg"/><Relationship Id="rId5" Type="http://schemas.openxmlformats.org/officeDocument/2006/relationships/image" Target="../media/image65.jpeg"/><Relationship Id="rId10" Type="http://schemas.openxmlformats.org/officeDocument/2006/relationships/image" Target="../media/image70.jpeg"/><Relationship Id="rId4" Type="http://schemas.openxmlformats.org/officeDocument/2006/relationships/image" Target="../media/image64.jpeg"/><Relationship Id="rId9" Type="http://schemas.openxmlformats.org/officeDocument/2006/relationships/image" Target="../media/image6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6.jpeg"/><Relationship Id="rId5" Type="http://schemas.openxmlformats.org/officeDocument/2006/relationships/image" Target="../media/image75.jpeg"/><Relationship Id="rId4" Type="http://schemas.openxmlformats.org/officeDocument/2006/relationships/image" Target="../media/image74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jpeg"/><Relationship Id="rId3" Type="http://schemas.openxmlformats.org/officeDocument/2006/relationships/image" Target="../media/image78.jpeg"/><Relationship Id="rId7" Type="http://schemas.openxmlformats.org/officeDocument/2006/relationships/image" Target="../media/image82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1.jpeg"/><Relationship Id="rId5" Type="http://schemas.openxmlformats.org/officeDocument/2006/relationships/image" Target="../media/image80.jpeg"/><Relationship Id="rId4" Type="http://schemas.openxmlformats.org/officeDocument/2006/relationships/image" Target="../media/image79.jpeg"/><Relationship Id="rId9" Type="http://schemas.openxmlformats.org/officeDocument/2006/relationships/image" Target="../media/image84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jpeg"/><Relationship Id="rId3" Type="http://schemas.openxmlformats.org/officeDocument/2006/relationships/image" Target="../media/image86.jpeg"/><Relationship Id="rId7" Type="http://schemas.openxmlformats.org/officeDocument/2006/relationships/image" Target="../media/image90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9.jpeg"/><Relationship Id="rId5" Type="http://schemas.openxmlformats.org/officeDocument/2006/relationships/image" Target="../media/image88.jpeg"/><Relationship Id="rId10" Type="http://schemas.openxmlformats.org/officeDocument/2006/relationships/image" Target="../media/image93.jpeg"/><Relationship Id="rId4" Type="http://schemas.openxmlformats.org/officeDocument/2006/relationships/image" Target="../media/image87.jpeg"/><Relationship Id="rId9" Type="http://schemas.openxmlformats.org/officeDocument/2006/relationships/image" Target="../media/image92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jpeg"/><Relationship Id="rId3" Type="http://schemas.openxmlformats.org/officeDocument/2006/relationships/image" Target="../media/image95.jpeg"/><Relationship Id="rId7" Type="http://schemas.openxmlformats.org/officeDocument/2006/relationships/image" Target="../media/image99.jpe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8.jpeg"/><Relationship Id="rId5" Type="http://schemas.openxmlformats.org/officeDocument/2006/relationships/image" Target="../media/image97.jpeg"/><Relationship Id="rId4" Type="http://schemas.openxmlformats.org/officeDocument/2006/relationships/image" Target="../media/image96.jpeg"/><Relationship Id="rId9" Type="http://schemas.openxmlformats.org/officeDocument/2006/relationships/image" Target="../media/image101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7" Type="http://schemas.openxmlformats.org/officeDocument/2006/relationships/image" Target="../media/image107.jpeg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6.jpeg"/><Relationship Id="rId5" Type="http://schemas.openxmlformats.org/officeDocument/2006/relationships/image" Target="../media/image105.jpeg"/><Relationship Id="rId4" Type="http://schemas.openxmlformats.org/officeDocument/2006/relationships/image" Target="../media/image10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eg"/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2.jpeg"/><Relationship Id="rId5" Type="http://schemas.openxmlformats.org/officeDocument/2006/relationships/image" Target="../media/image111.jpeg"/><Relationship Id="rId4" Type="http://schemas.openxmlformats.org/officeDocument/2006/relationships/image" Target="../media/image11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jpeg"/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16.jpeg"/><Relationship Id="rId4" Type="http://schemas.openxmlformats.org/officeDocument/2006/relationships/image" Target="../media/image115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3.jpeg"/><Relationship Id="rId3" Type="http://schemas.openxmlformats.org/officeDocument/2006/relationships/image" Target="../media/image118.jpeg"/><Relationship Id="rId7" Type="http://schemas.openxmlformats.org/officeDocument/2006/relationships/image" Target="../media/image122.jpeg"/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1.jpeg"/><Relationship Id="rId5" Type="http://schemas.openxmlformats.org/officeDocument/2006/relationships/image" Target="../media/image120.jpeg"/><Relationship Id="rId4" Type="http://schemas.openxmlformats.org/officeDocument/2006/relationships/image" Target="../media/image119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0.jpeg"/><Relationship Id="rId3" Type="http://schemas.openxmlformats.org/officeDocument/2006/relationships/image" Target="../media/image125.jpeg"/><Relationship Id="rId7" Type="http://schemas.openxmlformats.org/officeDocument/2006/relationships/image" Target="../media/image129.jpeg"/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8.jpeg"/><Relationship Id="rId5" Type="http://schemas.openxmlformats.org/officeDocument/2006/relationships/image" Target="../media/image127.jpeg"/><Relationship Id="rId4" Type="http://schemas.openxmlformats.org/officeDocument/2006/relationships/image" Target="../media/image126.jpeg"/><Relationship Id="rId9" Type="http://schemas.openxmlformats.org/officeDocument/2006/relationships/image" Target="../media/image13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jpeg"/><Relationship Id="rId7" Type="http://schemas.openxmlformats.org/officeDocument/2006/relationships/image" Target="../media/image137.jpeg"/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6.jpeg"/><Relationship Id="rId5" Type="http://schemas.openxmlformats.org/officeDocument/2006/relationships/image" Target="../media/image135.jpeg"/><Relationship Id="rId4" Type="http://schemas.openxmlformats.org/officeDocument/2006/relationships/image" Target="../media/image13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9.jpeg"/><Relationship Id="rId2" Type="http://schemas.openxmlformats.org/officeDocument/2006/relationships/image" Target="../media/image13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0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2.jpeg"/><Relationship Id="rId7" Type="http://schemas.openxmlformats.org/officeDocument/2006/relationships/image" Target="../media/image146.jpeg"/><Relationship Id="rId2" Type="http://schemas.openxmlformats.org/officeDocument/2006/relationships/image" Target="../media/image14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5.jpeg"/><Relationship Id="rId5" Type="http://schemas.openxmlformats.org/officeDocument/2006/relationships/image" Target="../media/image144.jpeg"/><Relationship Id="rId4" Type="http://schemas.openxmlformats.org/officeDocument/2006/relationships/image" Target="../media/image143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8.png"/><Relationship Id="rId2" Type="http://schemas.openxmlformats.org/officeDocument/2006/relationships/image" Target="../media/image147.pn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png"/><Relationship Id="rId2" Type="http://schemas.openxmlformats.org/officeDocument/2006/relationships/image" Target="../media/image149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52.png"/><Relationship Id="rId4" Type="http://schemas.openxmlformats.org/officeDocument/2006/relationships/image" Target="../media/image15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4.jpeg"/><Relationship Id="rId2" Type="http://schemas.openxmlformats.org/officeDocument/2006/relationships/image" Target="../media/image153.jpe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57771" y="2714626"/>
            <a:ext cx="4028458" cy="787528"/>
          </a:xfrm>
          <a:noFill/>
        </p:spPr>
        <p:txBody>
          <a:bodyPr>
            <a:noAutofit/>
          </a:bodyPr>
          <a:lstStyle/>
          <a:p>
            <a:pPr>
              <a:lnSpc>
                <a:spcPts val="3200"/>
              </a:lnSpc>
            </a:pP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ea typeface="Open Sans Extrabold" pitchFamily="34" charset="0"/>
                <a:cs typeface="Times New Roman" pitchFamily="18" charset="0"/>
              </a:rPr>
              <a:t>городской округ </a:t>
            </a:r>
            <a:r>
              <a:rPr lang="ru-RU" sz="2600" b="1" dirty="0" smtClean="0">
                <a:solidFill>
                  <a:srgbClr val="C00000"/>
                </a:solidFill>
                <a:latin typeface="Liberation Serif" pitchFamily="18" charset="0"/>
                <a:ea typeface="Open Sans Extrabold" pitchFamily="34" charset="0"/>
                <a:cs typeface="Times New Roman" pitchFamily="18" charset="0"/>
              </a:rPr>
              <a:t/>
            </a:r>
            <a:br>
              <a:rPr lang="ru-RU" sz="2600" b="1" dirty="0" smtClean="0">
                <a:solidFill>
                  <a:srgbClr val="C00000"/>
                </a:solidFill>
                <a:latin typeface="Liberation Serif" pitchFamily="18" charset="0"/>
                <a:ea typeface="Open Sans Extrabold" pitchFamily="34" charset="0"/>
                <a:cs typeface="Times New Roman" pitchFamily="18" charset="0"/>
              </a:rPr>
            </a:br>
            <a:r>
              <a:rPr lang="ru-RU" sz="4000" b="1" dirty="0" smtClean="0">
                <a:solidFill>
                  <a:srgbClr val="C00000"/>
                </a:solidFill>
                <a:latin typeface="Liberation Serif" pitchFamily="18" charset="0"/>
                <a:ea typeface="Open Sans Extrabold" pitchFamily="34" charset="0"/>
                <a:cs typeface="Times New Roman" pitchFamily="18" charset="0"/>
              </a:rPr>
              <a:t>Краснотурьинск</a:t>
            </a:r>
            <a:endParaRPr lang="ru-RU" sz="4000" b="1" dirty="0">
              <a:solidFill>
                <a:srgbClr val="C00000"/>
              </a:solidFill>
              <a:latin typeface="Liberation Serif" pitchFamily="18" charset="0"/>
              <a:ea typeface="Open Sans Extrabold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352302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7"/>
          <p:cNvSpPr txBox="1">
            <a:spLocks noChangeArrowheads="1"/>
          </p:cNvSpPr>
          <p:nvPr/>
        </p:nvSpPr>
        <p:spPr bwMode="auto">
          <a:xfrm>
            <a:off x="179513" y="844153"/>
            <a:ext cx="8784976" cy="44627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3200" b="1" dirty="0" smtClean="0">
                <a:solidFill>
                  <a:srgbClr val="C00000"/>
                </a:solidFill>
                <a:latin typeface="Liberation Serif" pitchFamily="18" charset="0"/>
              </a:rPr>
              <a:t>О </a:t>
            </a:r>
            <a:r>
              <a:rPr lang="ru-RU" sz="3200" b="1" dirty="0">
                <a:solidFill>
                  <a:srgbClr val="C00000"/>
                </a:solidFill>
                <a:latin typeface="Liberation Serif" pitchFamily="18" charset="0"/>
              </a:rPr>
              <a:t>результатах деятельности </a:t>
            </a:r>
            <a:endParaRPr lang="ru-RU" sz="3200" b="1" dirty="0" smtClean="0">
              <a:solidFill>
                <a:srgbClr val="C00000"/>
              </a:solidFill>
              <a:latin typeface="Liberation Serif" pitchFamily="18" charset="0"/>
            </a:endParaRPr>
          </a:p>
          <a:p>
            <a:pPr algn="ctr" eaLnBrk="1" hangingPunct="1"/>
            <a:r>
              <a:rPr lang="ru-RU" sz="3200" b="1" dirty="0" smtClean="0">
                <a:solidFill>
                  <a:srgbClr val="C00000"/>
                </a:solidFill>
                <a:latin typeface="Liberation Serif" pitchFamily="18" charset="0"/>
              </a:rPr>
              <a:t>муниципального </a:t>
            </a:r>
            <a:r>
              <a:rPr lang="ru-RU" sz="3200" b="1" dirty="0">
                <a:solidFill>
                  <a:srgbClr val="C00000"/>
                </a:solidFill>
                <a:latin typeface="Liberation Serif" pitchFamily="18" charset="0"/>
              </a:rPr>
              <a:t>органа </a:t>
            </a:r>
            <a:endParaRPr lang="ru-RU" sz="3200" b="1" dirty="0" smtClean="0">
              <a:solidFill>
                <a:srgbClr val="C00000"/>
              </a:solidFill>
              <a:latin typeface="Liberation Serif" pitchFamily="18" charset="0"/>
            </a:endParaRPr>
          </a:p>
          <a:p>
            <a:pPr algn="ctr" eaLnBrk="1" hangingPunct="1"/>
            <a:r>
              <a:rPr lang="ru-RU" sz="3200" b="1" dirty="0" smtClean="0">
                <a:solidFill>
                  <a:srgbClr val="C00000"/>
                </a:solidFill>
                <a:latin typeface="Liberation Serif" pitchFamily="18" charset="0"/>
              </a:rPr>
              <a:t>«</a:t>
            </a:r>
            <a:r>
              <a:rPr lang="ru-RU" sz="3200" b="1" dirty="0">
                <a:solidFill>
                  <a:srgbClr val="C00000"/>
                </a:solidFill>
                <a:latin typeface="Liberation Serif" pitchFamily="18" charset="0"/>
              </a:rPr>
              <a:t>Управление культуры городского </a:t>
            </a:r>
          </a:p>
          <a:p>
            <a:pPr algn="ctr" eaLnBrk="1" hangingPunct="1"/>
            <a:r>
              <a:rPr lang="ru-RU" sz="3200" b="1" dirty="0" smtClean="0">
                <a:solidFill>
                  <a:srgbClr val="C00000"/>
                </a:solidFill>
                <a:latin typeface="Liberation Serif" pitchFamily="18" charset="0"/>
              </a:rPr>
              <a:t>округа </a:t>
            </a:r>
            <a:r>
              <a:rPr lang="ru-RU" sz="3200" b="1" dirty="0">
                <a:solidFill>
                  <a:srgbClr val="C00000"/>
                </a:solidFill>
                <a:latin typeface="Liberation Serif" pitchFamily="18" charset="0"/>
              </a:rPr>
              <a:t>Краснотурьинск» </a:t>
            </a:r>
          </a:p>
          <a:p>
            <a:pPr algn="ctr" eaLnBrk="1" hangingPunct="1"/>
            <a:r>
              <a:rPr lang="ru-RU" sz="3200" b="1" dirty="0">
                <a:solidFill>
                  <a:srgbClr val="C00000"/>
                </a:solidFill>
                <a:latin typeface="Liberation Serif" pitchFamily="18" charset="0"/>
              </a:rPr>
              <a:t>в </a:t>
            </a:r>
            <a:r>
              <a:rPr lang="ru-RU" sz="3200" b="1" dirty="0" smtClean="0">
                <a:solidFill>
                  <a:srgbClr val="C00000"/>
                </a:solidFill>
                <a:latin typeface="Liberation Serif" pitchFamily="18" charset="0"/>
              </a:rPr>
              <a:t>2021 </a:t>
            </a:r>
            <a:r>
              <a:rPr lang="ru-RU" sz="3200" b="1" dirty="0">
                <a:solidFill>
                  <a:srgbClr val="C00000"/>
                </a:solidFill>
                <a:latin typeface="Liberation Serif" pitchFamily="18" charset="0"/>
              </a:rPr>
              <a:t>году и задачах </a:t>
            </a:r>
          </a:p>
          <a:p>
            <a:pPr algn="ctr" eaLnBrk="1" hangingPunct="1"/>
            <a:r>
              <a:rPr lang="ru-RU" sz="3200" b="1" dirty="0">
                <a:solidFill>
                  <a:srgbClr val="C00000"/>
                </a:solidFill>
                <a:latin typeface="Liberation Serif" pitchFamily="18" charset="0"/>
              </a:rPr>
              <a:t>на </a:t>
            </a:r>
            <a:r>
              <a:rPr lang="ru-RU" sz="3200" b="1" dirty="0" smtClean="0">
                <a:solidFill>
                  <a:srgbClr val="C00000"/>
                </a:solidFill>
                <a:latin typeface="Liberation Serif" pitchFamily="18" charset="0"/>
              </a:rPr>
              <a:t>2022 год</a:t>
            </a:r>
          </a:p>
          <a:p>
            <a:pPr algn="ctr" eaLnBrk="1" hangingPunct="1"/>
            <a:endParaRPr lang="ru-RU" sz="3200" b="1" dirty="0">
              <a:solidFill>
                <a:srgbClr val="C00000"/>
              </a:solidFill>
              <a:latin typeface="Liberation Serif" pitchFamily="18" charset="0"/>
            </a:endParaRPr>
          </a:p>
          <a:p>
            <a:pPr algn="ctr" eaLnBrk="1" hangingPunct="1"/>
            <a:r>
              <a:rPr lang="ru-RU" sz="1200" b="1" dirty="0" smtClean="0">
                <a:solidFill>
                  <a:srgbClr val="003366"/>
                </a:solidFill>
                <a:latin typeface="Liberation Serif" pitchFamily="18" charset="0"/>
              </a:rPr>
              <a:t>Доклад начальника муниципального органа «Управление культуры городского округа Краснотурьинск» </a:t>
            </a:r>
          </a:p>
          <a:p>
            <a:pPr algn="ctr" eaLnBrk="1" hangingPunct="1"/>
            <a:r>
              <a:rPr lang="ru-RU" sz="1200" b="1" dirty="0" smtClean="0">
                <a:solidFill>
                  <a:srgbClr val="003366"/>
                </a:solidFill>
                <a:latin typeface="Liberation Serif" pitchFamily="18" charset="0"/>
              </a:rPr>
              <a:t>Тукмаковой Ольги Николаевны  09.02.2022</a:t>
            </a:r>
            <a:endParaRPr lang="ru-RU" sz="1200" b="1" dirty="0">
              <a:solidFill>
                <a:srgbClr val="003366"/>
              </a:solidFill>
              <a:latin typeface="Liberation Serif" pitchFamily="18" charset="0"/>
            </a:endParaRPr>
          </a:p>
          <a:p>
            <a:pPr eaLnBrk="1" hangingPunct="1"/>
            <a:endParaRPr lang="ru-RU" sz="1400" b="1" dirty="0">
              <a:solidFill>
                <a:srgbClr val="C00000"/>
              </a:solidFill>
              <a:latin typeface="Liberation Serif" pitchFamily="18" charset="0"/>
            </a:endParaRPr>
          </a:p>
          <a:p>
            <a:pPr eaLnBrk="1" hangingPunct="1"/>
            <a:endParaRPr lang="ru-RU" sz="1400" b="1" dirty="0">
              <a:solidFill>
                <a:srgbClr val="C00000"/>
              </a:solidFill>
              <a:latin typeface="Liberation Serif" pitchFamily="18" charset="0"/>
            </a:endParaRPr>
          </a:p>
          <a:p>
            <a:pPr eaLnBrk="1" hangingPunct="1"/>
            <a:endParaRPr lang="ru-RU" sz="1400" b="1" dirty="0">
              <a:solidFill>
                <a:srgbClr val="C00000"/>
              </a:solidFill>
              <a:latin typeface="Liberation Serif" pitchFamily="18" charset="0"/>
            </a:endParaRPr>
          </a:p>
        </p:txBody>
      </p:sp>
      <p:sp>
        <p:nvSpPr>
          <p:cNvPr id="205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755576" y="205978"/>
            <a:ext cx="7931224" cy="42155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eaLnBrk="1" hangingPunct="1"/>
            <a:r>
              <a:rPr lang="ru-RU" sz="1800" b="1" dirty="0" smtClean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18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1800" b="1" dirty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1800" b="1" dirty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1800" b="1" dirty="0" smtClean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18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1800" b="1" dirty="0" smtClean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18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1800" b="1" dirty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1800" b="1" dirty="0">
                <a:solidFill>
                  <a:srgbClr val="C00000"/>
                </a:solidFill>
                <a:latin typeface="Liberation Serif" pitchFamily="18" charset="0"/>
              </a:rPr>
            </a:br>
            <a:endParaRPr lang="ru-RU" sz="1800" b="1" dirty="0" smtClean="0">
              <a:solidFill>
                <a:srgbClr val="C00000"/>
              </a:solidFill>
              <a:latin typeface="Liberation Serif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170422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0118" y="627534"/>
            <a:ext cx="8229600" cy="857250"/>
          </a:xfrm>
        </p:spPr>
        <p:txBody>
          <a:bodyPr>
            <a:noAutofit/>
          </a:bodyPr>
          <a:lstStyle/>
          <a:p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Основные задачи в работе муниципального органа 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«Управление культуры городского округа Краснотурьинск»</a:t>
            </a:r>
            <a:br>
              <a:rPr lang="ru-RU" sz="20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endParaRPr lang="ru-RU" sz="2000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1347614"/>
            <a:ext cx="8679290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200" b="1" dirty="0" smtClean="0">
              <a:solidFill>
                <a:srgbClr val="C00000"/>
              </a:solidFill>
              <a:latin typeface="Liberation Serif" pitchFamily="18" charset="0"/>
            </a:endParaRPr>
          </a:p>
          <a:p>
            <a:pPr algn="ctr"/>
            <a:r>
              <a:rPr lang="ru-RU" sz="28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М</a:t>
            </a:r>
            <a:r>
              <a:rPr lang="ru-RU" sz="28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аксимальное </a:t>
            </a:r>
            <a:r>
              <a:rPr lang="ru-RU" sz="28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удовлетворение культурных запросов населения городского округа Краснотурьинск и создание условий для эффективной работы муниципальных </a:t>
            </a:r>
            <a:endParaRPr lang="ru-RU" sz="28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учреждений </a:t>
            </a:r>
            <a:r>
              <a:rPr lang="ru-RU" sz="28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культуры</a:t>
            </a:r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endParaRPr lang="ru-RU" sz="2800" b="1" dirty="0">
              <a:solidFill>
                <a:srgbClr val="C00000"/>
              </a:solidFill>
              <a:latin typeface="Liberation Serif" pitchFamily="18" charset="0"/>
            </a:endParaRPr>
          </a:p>
          <a:p>
            <a:pPr algn="ctr"/>
            <a:endParaRPr lang="ru-RU" sz="1200" b="1" dirty="0" smtClean="0">
              <a:solidFill>
                <a:srgbClr val="C00000"/>
              </a:solidFill>
              <a:latin typeface="Liberation Serif" pitchFamily="18" charset="0"/>
            </a:endParaRPr>
          </a:p>
          <a:p>
            <a:pPr algn="ctr"/>
            <a:endParaRPr lang="ru-RU" sz="1200" b="1" dirty="0">
              <a:solidFill>
                <a:srgbClr val="C00000"/>
              </a:solidFill>
              <a:latin typeface="Liberation Serif" pitchFamily="18" charset="0"/>
            </a:endParaRPr>
          </a:p>
          <a:p>
            <a:pPr algn="ctr"/>
            <a:endParaRPr lang="ru-RU" sz="1200" b="1" dirty="0" smtClean="0">
              <a:solidFill>
                <a:srgbClr val="C00000"/>
              </a:solidFill>
              <a:latin typeface="Liberation Serif" pitchFamily="18" charset="0"/>
            </a:endParaRPr>
          </a:p>
          <a:p>
            <a:pPr algn="just">
              <a:spcAft>
                <a:spcPts val="0"/>
              </a:spcAft>
            </a:pP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282398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48258298"/>
              </p:ext>
            </p:extLst>
          </p:nvPr>
        </p:nvGraphicFramePr>
        <p:xfrm>
          <a:off x="124131" y="1073532"/>
          <a:ext cx="9648574" cy="39964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1115616" y="575335"/>
            <a:ext cx="72551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Управление культуры и подведомственные учреждения</a:t>
            </a:r>
            <a:endParaRPr lang="ru-RU" sz="2000" b="1" dirty="0">
              <a:solidFill>
                <a:srgbClr val="C00000"/>
              </a:solidFill>
              <a:latin typeface="Liberation Serif" pitchFamily="18" charset="0"/>
            </a:endParaRPr>
          </a:p>
        </p:txBody>
      </p:sp>
      <p:pic>
        <p:nvPicPr>
          <p:cNvPr id="10" name="Picture 4" descr="д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5942" y="1880576"/>
            <a:ext cx="1849064" cy="9380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" descr="д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7052" y="1925272"/>
            <a:ext cx="1713385" cy="848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4" t="2987" r="1232" b="2339"/>
          <a:stretch/>
        </p:blipFill>
        <p:spPr>
          <a:xfrm>
            <a:off x="3854768" y="2931790"/>
            <a:ext cx="1851002" cy="8938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781" y="4046343"/>
            <a:ext cx="1912254" cy="8963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7582" y="2931791"/>
            <a:ext cx="2112152" cy="1056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8045" y="966734"/>
            <a:ext cx="2085091" cy="839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2" descr="C:\Users\User\Desktop\IMG-20201015-WA0018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976" y="4155926"/>
            <a:ext cx="2105766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3582" y="975445"/>
            <a:ext cx="1580327" cy="8892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3550" y="2931791"/>
            <a:ext cx="1025882" cy="1314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43784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0118" y="627534"/>
            <a:ext cx="8229600" cy="216024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Мероприятия учреждений культуры</a:t>
            </a:r>
            <a:endParaRPr lang="ru-RU" sz="2000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00118" y="1563638"/>
            <a:ext cx="810322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200" b="1" dirty="0" smtClean="0">
              <a:solidFill>
                <a:srgbClr val="C00000"/>
              </a:solidFill>
              <a:latin typeface="Liberation Serif" pitchFamily="18" charset="0"/>
            </a:endParaRPr>
          </a:p>
          <a:p>
            <a:pPr algn="ctr"/>
            <a:endParaRPr lang="ru-RU" sz="1200" b="1" dirty="0" smtClean="0">
              <a:solidFill>
                <a:srgbClr val="C00000"/>
              </a:solidFill>
              <a:latin typeface="Liberation Serif" pitchFamily="18" charset="0"/>
            </a:endParaRPr>
          </a:p>
          <a:p>
            <a:pPr algn="ctr"/>
            <a:endParaRPr lang="ru-RU" sz="1200" b="1" dirty="0">
              <a:solidFill>
                <a:srgbClr val="C00000"/>
              </a:solidFill>
              <a:latin typeface="Liberation Serif" pitchFamily="18" charset="0"/>
            </a:endParaRPr>
          </a:p>
          <a:p>
            <a:pPr algn="ctr"/>
            <a:endParaRPr lang="ru-RU" sz="1200" b="1" dirty="0" smtClean="0">
              <a:solidFill>
                <a:srgbClr val="C00000"/>
              </a:solidFill>
              <a:latin typeface="Liberation Serif" pitchFamily="18" charset="0"/>
            </a:endParaRPr>
          </a:p>
          <a:p>
            <a:pPr algn="just">
              <a:spcAft>
                <a:spcPts val="0"/>
              </a:spcAft>
            </a:pP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221" y="3795886"/>
            <a:ext cx="1916422" cy="12277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289" y="3604369"/>
            <a:ext cx="2133600" cy="1419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6816" y="3674417"/>
            <a:ext cx="1894913" cy="14211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5791" y="3710420"/>
            <a:ext cx="1798903" cy="13491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99143"/>
            <a:ext cx="1894914" cy="14211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3111" y="896863"/>
            <a:ext cx="2067233" cy="133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2745" y="856518"/>
            <a:ext cx="2004997" cy="1414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2101" y="2343918"/>
            <a:ext cx="2240840" cy="1330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289" y="2122056"/>
            <a:ext cx="1800200" cy="13562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221" y="762979"/>
            <a:ext cx="2004601" cy="1257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6268" y="2270757"/>
            <a:ext cx="2936007" cy="1356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2874" y="2451942"/>
            <a:ext cx="1485933" cy="1114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8809170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0118" y="627534"/>
            <a:ext cx="8229600" cy="288032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Организация библиотечного обслуживания</a:t>
            </a:r>
            <a:endParaRPr lang="ru-RU" sz="2000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00118" y="1563638"/>
            <a:ext cx="8103226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200" b="1" dirty="0" smtClean="0">
              <a:solidFill>
                <a:srgbClr val="C00000"/>
              </a:solidFill>
              <a:latin typeface="Liberation Serif" pitchFamily="18" charset="0"/>
            </a:endParaRPr>
          </a:p>
          <a:p>
            <a:pPr algn="ctr"/>
            <a:endParaRPr lang="ru-RU" sz="2800" b="1" dirty="0">
              <a:solidFill>
                <a:srgbClr val="C00000"/>
              </a:solidFill>
              <a:latin typeface="Liberation Serif" pitchFamily="18" charset="0"/>
            </a:endParaRPr>
          </a:p>
          <a:p>
            <a:pPr algn="ctr"/>
            <a:endParaRPr lang="ru-RU" sz="1200" b="1" dirty="0" smtClean="0">
              <a:solidFill>
                <a:srgbClr val="C00000"/>
              </a:solidFill>
              <a:latin typeface="Liberation Serif" pitchFamily="18" charset="0"/>
            </a:endParaRPr>
          </a:p>
          <a:p>
            <a:pPr algn="ctr"/>
            <a:endParaRPr lang="ru-RU" sz="1200" b="1" dirty="0">
              <a:solidFill>
                <a:srgbClr val="C00000"/>
              </a:solidFill>
              <a:latin typeface="Liberation Serif" pitchFamily="18" charset="0"/>
            </a:endParaRPr>
          </a:p>
          <a:p>
            <a:pPr algn="ctr"/>
            <a:endParaRPr lang="ru-RU" sz="1200" b="1" dirty="0" smtClean="0">
              <a:solidFill>
                <a:srgbClr val="C00000"/>
              </a:solidFill>
              <a:latin typeface="Liberation Serif" pitchFamily="18" charset="0"/>
            </a:endParaRPr>
          </a:p>
          <a:p>
            <a:pPr algn="just">
              <a:spcAft>
                <a:spcPts val="0"/>
              </a:spcAft>
            </a:pP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1989557"/>
              </p:ext>
            </p:extLst>
          </p:nvPr>
        </p:nvGraphicFramePr>
        <p:xfrm>
          <a:off x="323528" y="987574"/>
          <a:ext cx="8424936" cy="396044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885952"/>
                <a:gridCol w="1714011"/>
                <a:gridCol w="1447154"/>
                <a:gridCol w="1377819"/>
              </a:tblGrid>
              <a:tr h="2788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 </a:t>
                      </a:r>
                      <a:endParaRPr lang="ru-RU" sz="14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2019</a:t>
                      </a:r>
                      <a:endParaRPr lang="ru-RU" sz="14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2020</a:t>
                      </a:r>
                      <a:endParaRPr lang="ru-RU" sz="14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2021</a:t>
                      </a:r>
                      <a:endParaRPr lang="ru-RU" sz="14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278864">
                <a:tc>
                  <a:txBody>
                    <a:bodyPr/>
                    <a:lstStyle/>
                    <a:p>
                      <a:pPr marL="51435" marR="1524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 Книжный фонд (ед.)</a:t>
                      </a:r>
                      <a:endParaRPr lang="ru-RU" sz="14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205 250</a:t>
                      </a:r>
                      <a:endParaRPr lang="ru-RU" sz="14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201 951</a:t>
                      </a:r>
                      <a:endParaRPr lang="ru-RU" sz="14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201 985</a:t>
                      </a:r>
                      <a:endParaRPr lang="ru-RU" sz="14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576510">
                <a:tc>
                  <a:txBody>
                    <a:bodyPr/>
                    <a:lstStyle/>
                    <a:p>
                      <a:pPr marL="51435" marR="1524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в том числе – количество электронных изданий (ед.)</a:t>
                      </a:r>
                      <a:endParaRPr lang="ru-RU" sz="14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1 440</a:t>
                      </a:r>
                      <a:endParaRPr lang="ru-RU" sz="14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1 445</a:t>
                      </a:r>
                      <a:endParaRPr lang="ru-RU" sz="14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1 454</a:t>
                      </a:r>
                      <a:endParaRPr lang="ru-RU" sz="14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278864">
                <a:tc>
                  <a:txBody>
                    <a:bodyPr/>
                    <a:lstStyle/>
                    <a:p>
                      <a:pPr marL="51435" marR="1524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 Новые поступления (ед.)</a:t>
                      </a:r>
                      <a:endParaRPr lang="ru-RU" sz="14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8 866 / 3 273</a:t>
                      </a:r>
                      <a:endParaRPr lang="ru-RU" sz="14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9 898 / 5 370</a:t>
                      </a:r>
                      <a:endParaRPr lang="ru-RU" sz="14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13 540 / 5 648</a:t>
                      </a:r>
                      <a:endParaRPr lang="ru-RU" sz="14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278864">
                <a:tc>
                  <a:txBody>
                    <a:bodyPr/>
                    <a:lstStyle/>
                    <a:p>
                      <a:pPr marL="51435" marR="1524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 Выбытия (ед.)</a:t>
                      </a:r>
                      <a:endParaRPr lang="ru-RU" sz="14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17 710</a:t>
                      </a:r>
                      <a:endParaRPr lang="ru-RU" sz="14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13 023</a:t>
                      </a:r>
                      <a:endParaRPr lang="ru-RU" sz="14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15 813</a:t>
                      </a:r>
                      <a:endParaRPr lang="ru-RU" sz="14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278864">
                <a:tc>
                  <a:txBody>
                    <a:bodyPr/>
                    <a:lstStyle/>
                    <a:p>
                      <a:pPr marL="51435" marR="1524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 Количество читателей (ед.)</a:t>
                      </a:r>
                      <a:endParaRPr lang="ru-RU" sz="14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15 309</a:t>
                      </a:r>
                      <a:endParaRPr lang="ru-RU" sz="14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11 624</a:t>
                      </a:r>
                      <a:endParaRPr lang="ru-RU" sz="14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13 094</a:t>
                      </a:r>
                      <a:endParaRPr lang="ru-RU" sz="14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278864">
                <a:tc>
                  <a:txBody>
                    <a:bodyPr/>
                    <a:lstStyle/>
                    <a:p>
                      <a:pPr marL="51435" marR="1524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 Количество посещений (ед.)</a:t>
                      </a:r>
                      <a:endParaRPr lang="ru-RU" sz="14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110 489</a:t>
                      </a:r>
                      <a:endParaRPr lang="ru-RU" sz="14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59 676</a:t>
                      </a:r>
                      <a:endParaRPr lang="ru-RU" sz="14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132 195</a:t>
                      </a:r>
                      <a:endParaRPr lang="ru-RU" sz="14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278864">
                <a:tc>
                  <a:txBody>
                    <a:bodyPr/>
                    <a:lstStyle/>
                    <a:p>
                      <a:pPr marL="51435" marR="1524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 Книговыдача (ед.)</a:t>
                      </a:r>
                      <a:endParaRPr lang="ru-RU" sz="14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307 777</a:t>
                      </a:r>
                      <a:endParaRPr lang="ru-RU" sz="14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197 232</a:t>
                      </a:r>
                      <a:endParaRPr lang="ru-RU" sz="14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236 238</a:t>
                      </a:r>
                      <a:endParaRPr lang="ru-RU" sz="14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576510">
                <a:tc>
                  <a:txBody>
                    <a:bodyPr/>
                    <a:lstStyle/>
                    <a:p>
                      <a:pPr marL="51435" marR="1524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Количество библиотек, подключённых к Интернет  (ед.)</a:t>
                      </a:r>
                      <a:endParaRPr lang="ru-RU" sz="14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7</a:t>
                      </a:r>
                      <a:endParaRPr lang="ru-RU" sz="14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7</a:t>
                      </a:r>
                      <a:endParaRPr lang="ru-RU" sz="14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7</a:t>
                      </a:r>
                      <a:endParaRPr lang="ru-RU" sz="14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278864">
                <a:tc>
                  <a:txBody>
                    <a:bodyPr/>
                    <a:lstStyle/>
                    <a:p>
                      <a:pPr marL="51435" marR="1524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Количество компьютеров  (ед.)</a:t>
                      </a:r>
                      <a:endParaRPr lang="ru-RU" sz="14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86</a:t>
                      </a:r>
                      <a:endParaRPr lang="ru-RU" sz="14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57</a:t>
                      </a:r>
                      <a:endParaRPr lang="ru-RU" sz="14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57</a:t>
                      </a:r>
                      <a:endParaRPr lang="ru-RU" sz="14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576510">
                <a:tc>
                  <a:txBody>
                    <a:bodyPr/>
                    <a:lstStyle/>
                    <a:p>
                      <a:pPr marL="51435" marR="1524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количество автоматизированных рабочих мест для читателей (ед.)</a:t>
                      </a:r>
                      <a:endParaRPr lang="ru-RU" sz="14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23</a:t>
                      </a:r>
                      <a:endParaRPr lang="ru-RU" sz="14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23</a:t>
                      </a:r>
                      <a:endParaRPr lang="ru-RU" sz="14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23</a:t>
                      </a:r>
                      <a:endParaRPr lang="ru-RU" sz="14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6971779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8095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Мероприятия Централизованной библиотечной системы</a:t>
            </a: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864921"/>
            <a:ext cx="1752190" cy="11686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746" y="1013652"/>
            <a:ext cx="1787057" cy="13407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5583" y="3775871"/>
            <a:ext cx="2736304" cy="1261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4659" y="3775871"/>
            <a:ext cx="1728192" cy="1296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080" y="2436445"/>
            <a:ext cx="2297956" cy="1246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7976" y="1021311"/>
            <a:ext cx="1921231" cy="1282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715518"/>
            <a:ext cx="1991920" cy="13294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28" name="Picture 3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2360266"/>
            <a:ext cx="1783691" cy="13224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4592" y="1045063"/>
            <a:ext cx="3834880" cy="25578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473065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8095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Гранты Централизованной библиотечной системы</a:t>
            </a: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7412" y="1016682"/>
            <a:ext cx="2959657" cy="19711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5621" y="3731157"/>
            <a:ext cx="2261448" cy="1225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017990"/>
            <a:ext cx="2363986" cy="217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507854"/>
            <a:ext cx="2930311" cy="1436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8635" y="3264323"/>
            <a:ext cx="1923021" cy="17709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8741" y="1347614"/>
            <a:ext cx="3017393" cy="1726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578884"/>
            <a:ext cx="2129432" cy="1421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2977393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8095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Профессиональные конкурсы</a:t>
            </a: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9188086"/>
              </p:ext>
            </p:extLst>
          </p:nvPr>
        </p:nvGraphicFramePr>
        <p:xfrm>
          <a:off x="611560" y="987574"/>
          <a:ext cx="2757342" cy="3895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80" name="Acrobat Document" r:id="rId3" imgW="4541475" imgH="6415848" progId="AcroExch.Document.DC">
                  <p:embed/>
                </p:oleObj>
              </mc:Choice>
              <mc:Fallback>
                <p:oleObj name="Acrobat Document" r:id="rId3" imgW="4541475" imgH="6415848" progId="AcroExch.Document.DC">
                  <p:embed/>
                  <p:pic>
                    <p:nvPicPr>
                      <p:cNvPr id="0" name="Объект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560" y="987574"/>
                        <a:ext cx="2757342" cy="3895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09866511"/>
              </p:ext>
            </p:extLst>
          </p:nvPr>
        </p:nvGraphicFramePr>
        <p:xfrm>
          <a:off x="4788024" y="1059582"/>
          <a:ext cx="2808312" cy="3969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81" name="Acrobat Document" r:id="rId5" imgW="4533695" imgH="6415848" progId="AcroExch.Document.DC">
                  <p:embed/>
                </p:oleObj>
              </mc:Choice>
              <mc:Fallback>
                <p:oleObj name="Acrobat Document" r:id="rId5" imgW="4533695" imgH="6415848" progId="AcroExch.Document.DC">
                  <p:embed/>
                  <p:pic>
                    <p:nvPicPr>
                      <p:cNvPr id="0" name="Объект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8024" y="1059582"/>
                        <a:ext cx="2808312" cy="3969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6238147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8095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Создание условий для организации досуга населения</a:t>
            </a:r>
            <a:r>
              <a:rPr lang="ru-RU" sz="2800" b="1" dirty="0" smtClean="0">
                <a:latin typeface="Liberation Serif" pitchFamily="18" charset="0"/>
              </a:rPr>
              <a:t/>
            </a:r>
            <a:br>
              <a:rPr lang="ru-RU" sz="2800" b="1" dirty="0" smtClean="0">
                <a:latin typeface="Liberation Serif" pitchFamily="18" charset="0"/>
              </a:rPr>
            </a:br>
            <a:endParaRPr lang="ru-RU" sz="28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0367970"/>
              </p:ext>
            </p:extLst>
          </p:nvPr>
        </p:nvGraphicFramePr>
        <p:xfrm>
          <a:off x="107504" y="1530032"/>
          <a:ext cx="8856985" cy="271741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38082"/>
                <a:gridCol w="688043"/>
                <a:gridCol w="1378587"/>
                <a:gridCol w="1134523"/>
                <a:gridCol w="1471678"/>
                <a:gridCol w="1107884"/>
                <a:gridCol w="1231173"/>
                <a:gridCol w="1107015"/>
              </a:tblGrid>
              <a:tr h="1224136"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 </a:t>
                      </a:r>
                    </a:p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Год</a:t>
                      </a:r>
                    </a:p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 </a:t>
                      </a:r>
                      <a:endParaRPr lang="ru-RU" sz="14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400" b="1" dirty="0" smtClean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</a:endParaRPr>
                    </a:p>
                    <a:p>
                      <a:pPr marL="431800" indent="-2159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Сеть</a:t>
                      </a:r>
                    </a:p>
                    <a:p>
                      <a:pPr marL="431800" indent="-2159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(ед</a:t>
                      </a: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.)</a:t>
                      </a:r>
                      <a:endParaRPr lang="ru-RU" sz="14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Кол-во</a:t>
                      </a: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клубных</a:t>
                      </a: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 smtClean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формиро</a:t>
                      </a:r>
                      <a:r>
                        <a:rPr lang="ru-RU" sz="1400" b="1" dirty="0" smtClean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-</a:t>
                      </a: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 smtClean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ваний</a:t>
                      </a:r>
                      <a:r>
                        <a:rPr lang="ru-RU" sz="1400" b="1" dirty="0" smtClean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 </a:t>
                      </a: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(ед.)</a:t>
                      </a:r>
                    </a:p>
                    <a:p>
                      <a:pPr marL="431800" indent="-215900" algn="ctr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 </a:t>
                      </a: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Кол-во</a:t>
                      </a: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участников</a:t>
                      </a:r>
                      <a:endParaRPr lang="ru-RU" sz="14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</a:endParaRP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в них</a:t>
                      </a: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(ед.)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 </a:t>
                      </a: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Кол-во</a:t>
                      </a: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проведенных</a:t>
                      </a: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мероприятий</a:t>
                      </a:r>
                      <a:endParaRPr lang="ru-RU" sz="14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</a:endParaRP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(ед.)</a:t>
                      </a:r>
                      <a:endParaRPr lang="ru-RU" sz="14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Из них - на</a:t>
                      </a: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платной</a:t>
                      </a: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основе</a:t>
                      </a:r>
                      <a:endParaRPr lang="ru-RU" sz="14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</a:endParaRP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(ед.)</a:t>
                      </a:r>
                      <a:endParaRPr lang="ru-RU" sz="14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Кол-во</a:t>
                      </a: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посетителей</a:t>
                      </a:r>
                      <a:endParaRPr lang="ru-RU" sz="14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</a:endParaRPr>
                    </a:p>
                    <a:p>
                      <a:pPr marL="431800" indent="-215900" algn="ctr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(ед.)</a:t>
                      </a:r>
                      <a:endParaRPr lang="ru-RU" sz="14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Из них </a:t>
                      </a:r>
                      <a:r>
                        <a:rPr lang="ru-RU" sz="1400" b="1" dirty="0" smtClean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–</a:t>
                      </a: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детей</a:t>
                      </a: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(ед</a:t>
                      </a: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.)</a:t>
                      </a:r>
                      <a:endParaRPr lang="ru-RU" sz="14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</a:tr>
              <a:tr h="350761"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2019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6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71</a:t>
                      </a:r>
                      <a:endParaRPr lang="ru-RU" sz="18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1 303</a:t>
                      </a:r>
                      <a:endParaRPr lang="ru-RU" sz="18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1 136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536</a:t>
                      </a:r>
                      <a:endParaRPr lang="ru-RU" sz="18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126 685</a:t>
                      </a:r>
                      <a:endParaRPr lang="ru-RU" sz="18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37 275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</a:tr>
              <a:tr h="350761"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2020</a:t>
                      </a:r>
                      <a:endParaRPr lang="ru-RU" sz="18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6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71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1 316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364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191</a:t>
                      </a:r>
                      <a:endParaRPr lang="ru-RU" sz="18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33 016</a:t>
                      </a:r>
                      <a:endParaRPr lang="ru-RU" sz="18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8 375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</a:tr>
              <a:tr h="350761"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2021</a:t>
                      </a:r>
                      <a:endParaRPr lang="ru-RU" sz="18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6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71</a:t>
                      </a:r>
                      <a:endParaRPr lang="ru-RU" sz="18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1 316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744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267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58 456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15 803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0485036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59352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Юбилей ДК «Горняк» и ДК «Октябрь»</a:t>
            </a: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23" y="1046834"/>
            <a:ext cx="2872604" cy="19160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00" y="3075806"/>
            <a:ext cx="2802233" cy="18690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5092" y="1116241"/>
            <a:ext cx="2123011" cy="37742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153798"/>
            <a:ext cx="3184133" cy="1791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5021" y="1041712"/>
            <a:ext cx="2600887" cy="20340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1798304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66553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200" b="1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Второй эшелон </a:t>
            </a:r>
            <a:r>
              <a:rPr lang="ru-RU" sz="22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фронта</a:t>
            </a: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7604" y="1057337"/>
            <a:ext cx="2255585" cy="16916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0946" y="962366"/>
            <a:ext cx="1526603" cy="20354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4545" y="3125255"/>
            <a:ext cx="2255585" cy="1720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217" y="3061230"/>
            <a:ext cx="1316308" cy="17550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288743"/>
            <a:ext cx="2135788" cy="16018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9082" y="1119182"/>
            <a:ext cx="1242914" cy="1657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44963" y="1254897"/>
            <a:ext cx="1951965" cy="14639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3" name="Picture 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9632" y="3254584"/>
            <a:ext cx="2226876" cy="16701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4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4825" y="1094821"/>
            <a:ext cx="1389032" cy="19030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6641115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66553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Региональный концертный зал</a:t>
            </a: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066507"/>
            <a:ext cx="2448272" cy="193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075806"/>
            <a:ext cx="2989621" cy="1868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3075806"/>
            <a:ext cx="2681780" cy="18175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1171" y="1047702"/>
            <a:ext cx="2997174" cy="17737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0" y="1111056"/>
            <a:ext cx="2654043" cy="1780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159201"/>
            <a:ext cx="2448272" cy="17429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543231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66553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Краснотурьинская феерия</a:t>
            </a: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881899"/>
            <a:ext cx="2335066" cy="10763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5804" y="1963734"/>
            <a:ext cx="1867891" cy="17098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9" y="656293"/>
            <a:ext cx="1930592" cy="14479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9086" y="2756647"/>
            <a:ext cx="2254621" cy="1039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9086" y="4015935"/>
            <a:ext cx="2238715" cy="10319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9" y="2174701"/>
            <a:ext cx="2060273" cy="1370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0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526" y="3652690"/>
            <a:ext cx="1626744" cy="1395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1" name="Picture 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4796" y="1817805"/>
            <a:ext cx="1395645" cy="31000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2" name="Picture 10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126965"/>
            <a:ext cx="2549264" cy="13816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3" name="Picture 11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049694" y="688990"/>
            <a:ext cx="1875668" cy="11759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5443583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66553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2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Ш</a:t>
            </a:r>
            <a:r>
              <a:rPr lang="ru-RU" sz="22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катулка новогодних идей</a:t>
            </a: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338" y="1009429"/>
            <a:ext cx="2670373" cy="20027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3559" y="1283826"/>
            <a:ext cx="1662184" cy="3606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209488"/>
            <a:ext cx="1696450" cy="36804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156084"/>
            <a:ext cx="1711115" cy="3712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692" y="3235554"/>
            <a:ext cx="3473277" cy="16009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857043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66553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Театр кукол</a:t>
            </a: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1077952"/>
              </p:ext>
            </p:extLst>
          </p:nvPr>
        </p:nvGraphicFramePr>
        <p:xfrm>
          <a:off x="395536" y="1059582"/>
          <a:ext cx="8424935" cy="3312235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3231972"/>
                <a:gridCol w="1690950"/>
                <a:gridCol w="1811063"/>
                <a:gridCol w="1690950"/>
              </a:tblGrid>
              <a:tr h="5057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 </a:t>
                      </a:r>
                      <a:endParaRPr lang="ru-RU" sz="1600" b="0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0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2019</a:t>
                      </a:r>
                      <a:endParaRPr lang="ru-RU" sz="2800" b="0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0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2020</a:t>
                      </a:r>
                      <a:endParaRPr lang="ru-RU" sz="2800" b="0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0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2021</a:t>
                      </a:r>
                      <a:endParaRPr lang="ru-RU" sz="2800" b="0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8936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Количество спектаклей (ед.)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516</a:t>
                      </a:r>
                      <a:endParaRPr lang="ru-RU" sz="2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280</a:t>
                      </a:r>
                      <a:endParaRPr lang="ru-RU" sz="2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463</a:t>
                      </a:r>
                      <a:endParaRPr lang="ru-RU" sz="2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01929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Новые или капитально-возобновленные постановки (ед.)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7</a:t>
                      </a:r>
                      <a:endParaRPr lang="ru-RU" sz="28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7</a:t>
                      </a:r>
                      <a:endParaRPr lang="ru-RU" sz="28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4</a:t>
                      </a:r>
                      <a:endParaRPr lang="ru-RU" sz="2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8936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Количество зрителей </a:t>
                      </a:r>
                      <a:endParaRPr lang="ru-RU" sz="1800" b="1" dirty="0" smtClean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(</a:t>
                      </a: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тыс. чел.)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46,1</a:t>
                      </a:r>
                      <a:endParaRPr lang="ru-RU" sz="28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16,3</a:t>
                      </a:r>
                      <a:endParaRPr lang="ru-RU" sz="28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26,3</a:t>
                      </a:r>
                      <a:endParaRPr lang="ru-RU" sz="2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7714755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73754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Спектакли театра кукол</a:t>
            </a:r>
            <a:endParaRPr lang="ru-RU" sz="28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8506" y="3319068"/>
            <a:ext cx="2065480" cy="17137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5221" y="1274124"/>
            <a:ext cx="2360221" cy="1770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2" name="Picture 14" descr="D:\фото\2022\2021 годовой отчёт\отчёт 2021  для администрации\отчёт 2021  для администрации\фото\КТК\Умка в Ирбите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104" y="3649798"/>
            <a:ext cx="3168352" cy="1416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104" y="2313036"/>
            <a:ext cx="1688646" cy="12668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4" name="Picture 1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104" y="622441"/>
            <a:ext cx="2097363" cy="15735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5" name="Picture 1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273022"/>
            <a:ext cx="2686077" cy="17927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6" name="Picture 1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264871"/>
            <a:ext cx="2160240" cy="17492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7" name="Picture 1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1013382"/>
            <a:ext cx="1437694" cy="20309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6916923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73754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Гастрольная деятельность</a:t>
            </a:r>
            <a:r>
              <a:rPr lang="ru-RU" sz="2800" b="1" dirty="0" smtClean="0">
                <a:latin typeface="Liberation Serif" pitchFamily="18" charset="0"/>
              </a:rPr>
              <a:t/>
            </a:r>
            <a:br>
              <a:rPr lang="ru-RU" sz="2800" b="1" dirty="0" smtClean="0">
                <a:latin typeface="Liberation Serif" pitchFamily="18" charset="0"/>
              </a:rPr>
            </a:br>
            <a:endParaRPr lang="ru-RU" sz="28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2199" y="1070570"/>
            <a:ext cx="1535694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394426"/>
            <a:ext cx="2228541" cy="1671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389" y="3394426"/>
            <a:ext cx="2003339" cy="1502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1" y="3645959"/>
            <a:ext cx="1874975" cy="1251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9792" y="3442875"/>
            <a:ext cx="2034208" cy="15261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1031" y="2323981"/>
            <a:ext cx="1687771" cy="1122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1250" y="668783"/>
            <a:ext cx="1408781" cy="1990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389" y="828664"/>
            <a:ext cx="1443965" cy="2039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4726" y="1043035"/>
            <a:ext cx="2773063" cy="2080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238581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73754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Мероприятия театра</a:t>
            </a:r>
            <a:endParaRPr lang="ru-RU" sz="28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246686"/>
            <a:ext cx="2247034" cy="1704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88363"/>
            <a:ext cx="2193132" cy="16448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2416" y="3666234"/>
            <a:ext cx="2990383" cy="13783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2226" y="1251874"/>
            <a:ext cx="1886213" cy="16991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7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79" y="737081"/>
            <a:ext cx="1975575" cy="22225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9592" y="3666234"/>
            <a:ext cx="1837271" cy="13783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4873" y="3471104"/>
            <a:ext cx="2097363" cy="15735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78199"/>
            <a:ext cx="1775361" cy="23664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846036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73754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Организация музейной деятельности</a:t>
            </a:r>
            <a:endParaRPr lang="ru-RU" sz="28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6899337"/>
              </p:ext>
            </p:extLst>
          </p:nvPr>
        </p:nvGraphicFramePr>
        <p:xfrm>
          <a:off x="323528" y="987574"/>
          <a:ext cx="8640959" cy="3821133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3332705"/>
                <a:gridCol w="1769125"/>
                <a:gridCol w="1769125"/>
                <a:gridCol w="1770004"/>
              </a:tblGrid>
              <a:tr h="30809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 </a:t>
                      </a:r>
                      <a:endParaRPr lang="ru-RU" sz="20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2019</a:t>
                      </a:r>
                      <a:endParaRPr lang="ru-RU" sz="20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2020</a:t>
                      </a:r>
                      <a:endParaRPr lang="ru-RU" sz="20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2021</a:t>
                      </a:r>
                      <a:endParaRPr lang="ru-RU" sz="20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6161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Основной фонд: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 общее количество (ед.)</a:t>
                      </a:r>
                      <a:endParaRPr lang="ru-RU" sz="20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204 754</a:t>
                      </a:r>
                      <a:endParaRPr lang="ru-RU" sz="20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205 277</a:t>
                      </a:r>
                      <a:endParaRPr lang="ru-RU" sz="20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205 808</a:t>
                      </a:r>
                      <a:endParaRPr lang="ru-RU" sz="20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080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Новые поступления (ед.)</a:t>
                      </a:r>
                      <a:endParaRPr lang="ru-RU" sz="20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517</a:t>
                      </a:r>
                      <a:endParaRPr lang="ru-RU" sz="20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523</a:t>
                      </a:r>
                      <a:endParaRPr lang="ru-RU" sz="20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531</a:t>
                      </a:r>
                      <a:endParaRPr lang="ru-RU" sz="20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6161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Количество посетителей (тыс. чел.)</a:t>
                      </a:r>
                      <a:endParaRPr lang="ru-RU" sz="20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73,3</a:t>
                      </a:r>
                      <a:endParaRPr lang="ru-RU" sz="20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28,0</a:t>
                      </a:r>
                      <a:endParaRPr lang="ru-RU" sz="20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64,84</a:t>
                      </a:r>
                      <a:endParaRPr lang="ru-RU" sz="20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1716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Количество экскурсий (ед.)</a:t>
                      </a:r>
                      <a:endParaRPr lang="ru-RU" sz="20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555</a:t>
                      </a:r>
                      <a:endParaRPr lang="ru-RU" sz="20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228</a:t>
                      </a:r>
                      <a:endParaRPr lang="ru-RU" sz="20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969</a:t>
                      </a:r>
                      <a:endParaRPr lang="ru-RU" sz="20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68144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Научно-просветительские мероприятия (ед.)</a:t>
                      </a:r>
                      <a:endParaRPr lang="ru-RU" sz="20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613</a:t>
                      </a:r>
                      <a:endParaRPr lang="ru-RU" sz="20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112</a:t>
                      </a:r>
                      <a:endParaRPr lang="ru-RU" sz="20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277</a:t>
                      </a:r>
                      <a:endParaRPr lang="ru-RU" sz="20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59981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Количество выставок (ед.)</a:t>
                      </a:r>
                      <a:endParaRPr lang="ru-RU" sz="20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81</a:t>
                      </a:r>
                      <a:endParaRPr lang="ru-RU" sz="20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58</a:t>
                      </a:r>
                      <a:endParaRPr lang="ru-RU" sz="20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80</a:t>
                      </a:r>
                      <a:endParaRPr lang="ru-RU" sz="20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6980976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8095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Экспозиционные зоны</a:t>
            </a:r>
            <a:endParaRPr lang="ru-RU" sz="28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50" y="3387857"/>
            <a:ext cx="2202094" cy="16515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342089"/>
            <a:ext cx="2515764" cy="1675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2774" y="1361301"/>
            <a:ext cx="2501589" cy="1656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1" name="Picture 9" descr="C:\Users\User\Desktop\3. Экспозиция Богословлаг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543077"/>
            <a:ext cx="3159306" cy="1496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344" y="1410463"/>
            <a:ext cx="3495495" cy="1615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8927" y="3575546"/>
            <a:ext cx="3105436" cy="1431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2980068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8095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700" b="1" dirty="0" err="1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Бурундучатник</a:t>
            </a: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 и Аллея мудрости</a:t>
            </a:r>
            <a:endParaRPr lang="ru-RU" sz="28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713" y="1059582"/>
            <a:ext cx="2376289" cy="17822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026936"/>
            <a:ext cx="2735064" cy="20512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116" y="2969976"/>
            <a:ext cx="2678817" cy="200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3859" y="2628047"/>
            <a:ext cx="1837640" cy="2450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0203" y="1173393"/>
            <a:ext cx="4178173" cy="16431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9793954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8095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             </a:t>
            </a: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Конный ворот</a:t>
            </a:r>
            <a:endParaRPr lang="ru-RU" sz="28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282" y="676597"/>
            <a:ext cx="3492851" cy="1961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092" y="2865004"/>
            <a:ext cx="2952328" cy="220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575475"/>
            <a:ext cx="2759732" cy="24673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1571" y="509992"/>
            <a:ext cx="2448272" cy="18362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154675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8095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Обменные выставки</a:t>
            </a:r>
            <a:endParaRPr lang="ru-RU" sz="28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40982"/>
            <a:ext cx="2066439" cy="2082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484" y="2829084"/>
            <a:ext cx="2868812" cy="2151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993617"/>
            <a:ext cx="2641207" cy="19809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056656"/>
            <a:ext cx="2222545" cy="16669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291830"/>
            <a:ext cx="2808312" cy="157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695261"/>
            <a:ext cx="1583403" cy="231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4911" y="1026466"/>
            <a:ext cx="1456474" cy="1941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3574007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8095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algn="l"/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                </a:t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                  </a:t>
            </a: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Мероприятия музея</a:t>
            </a:r>
            <a:endParaRPr lang="ru-RU" sz="28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10" name="Picture 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423" y="1845780"/>
            <a:ext cx="1812269" cy="15298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7" descr="C:\Users\User\Desktop\отчёт 2021  для администрации\фото\ККМ\5. Ночь радио-2021 (4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527607"/>
            <a:ext cx="2076132" cy="1557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C:\Users\User\Desktop\отчёт 2021  для администрации\фото\ККМ\5. Ночь радио-2021 (2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87016"/>
            <a:ext cx="1574154" cy="1180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User\Desktop\отчёт 2021  для администрации\фото\ККМ\11 Люди в белых халатах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1798" y="641205"/>
            <a:ext cx="2821852" cy="1336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Users\User\Desktop\отчёт 2021  для администрации\фото\ККМ\14 Секреты театральных кукол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141022"/>
            <a:ext cx="2454566" cy="1840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2408" y="3476964"/>
            <a:ext cx="3665810" cy="15393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2680" y="3118713"/>
            <a:ext cx="2551915" cy="1913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9386" y="2032689"/>
            <a:ext cx="3076445" cy="14223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641135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8095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                </a:t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                  </a:t>
            </a:r>
            <a:r>
              <a:rPr lang="ru-RU" sz="27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Мероприятия музея</a:t>
            </a:r>
            <a:endParaRPr lang="ru-RU" sz="28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21" y="1112744"/>
            <a:ext cx="2232248" cy="153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21" y="2900650"/>
            <a:ext cx="2013634" cy="21893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 descr="C:\Users\User\Desktop\отчёт 2021  для администрации\фото\ККМ\21 Экспедиция в Ларьковку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7060" y="2922547"/>
            <a:ext cx="2172341" cy="2172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931535"/>
            <a:ext cx="2738779" cy="20296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7060" y="1055199"/>
            <a:ext cx="2232248" cy="1584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088746"/>
            <a:ext cx="3659957" cy="1584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629683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8095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algn="l"/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                </a:t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            </a:t>
            </a:r>
            <a:r>
              <a:rPr lang="ru-RU" sz="22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Проект предмета охраны объекта культурного наследия </a:t>
            </a: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3" name="Picture 3" descr="C:\Users\User\Desktop\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989" y="1131590"/>
            <a:ext cx="2537071" cy="3548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C:\Users\User\Desktop\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131590"/>
            <a:ext cx="2592288" cy="3687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C:\Users\User\Desktop\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091896"/>
            <a:ext cx="2681570" cy="3767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473744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8095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                 </a:t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Организация предоставления дополнительного образования</a:t>
            </a:r>
            <a:endParaRPr lang="ru-RU" sz="2000" b="1" dirty="0">
              <a:solidFill>
                <a:srgbClr val="C00000"/>
              </a:solidFill>
              <a:latin typeface="Liberation Serif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8" y="3344122"/>
            <a:ext cx="2476557" cy="1625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406" y="3435846"/>
            <a:ext cx="2794164" cy="15335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6495" y="1045021"/>
            <a:ext cx="2774075" cy="1628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5624" y="3344122"/>
            <a:ext cx="3009612" cy="15652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92" y="1045021"/>
            <a:ext cx="2807016" cy="1773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324227"/>
            <a:ext cx="3163070" cy="1461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498472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8095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                </a:t>
            </a:r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C00000"/>
                </a:solidFill>
                <a:latin typeface="Liberation Serif" pitchFamily="18" charset="0"/>
              </a:rPr>
              <a:t>Участие в конкурсах</a:t>
            </a:r>
            <a:endParaRPr lang="ru-RU" sz="1800" b="1" dirty="0">
              <a:solidFill>
                <a:srgbClr val="C00000"/>
              </a:solidFill>
              <a:latin typeface="Liberation Serif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3533238"/>
              </p:ext>
            </p:extLst>
          </p:nvPr>
        </p:nvGraphicFramePr>
        <p:xfrm>
          <a:off x="467543" y="987571"/>
          <a:ext cx="8280921" cy="3966236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990565"/>
                <a:gridCol w="1990565"/>
                <a:gridCol w="2178064"/>
                <a:gridCol w="2121727"/>
              </a:tblGrid>
              <a:tr h="6312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Наименование учреждения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54652" marR="5465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2019 год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54652" marR="5465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2020 год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54652" marR="5465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2021 год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54652" marR="54652" marT="0" marB="0"/>
                </a:tc>
              </a:tr>
              <a:tr h="134414"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54652" marR="54652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3895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ДМШ № 1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54652" marR="5465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45 конкурсов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224 диплома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54652" marR="5465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23 конкурса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133 диплома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54652" marR="546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38 конкурсов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129 дипломов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54652" marR="54652" marT="0" marB="0"/>
                </a:tc>
              </a:tr>
              <a:tr h="63895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ДМШ № 3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54652" marR="546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45 конкурсов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135 дипломов</a:t>
                      </a:r>
                      <a:endParaRPr lang="ru-RU" sz="18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54652" marR="546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37 конкурсов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137 дипломов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54652" marR="546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45 конкурсов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135 дипломов</a:t>
                      </a:r>
                      <a:endParaRPr lang="ru-RU" sz="1800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54652" marR="54652" marT="0" marB="0"/>
                </a:tc>
              </a:tr>
              <a:tr h="63895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ДХШ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54652" marR="546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40 конкурсов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99 лауреатов </a:t>
                      </a:r>
                      <a:endParaRPr lang="ru-RU" sz="18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54652" marR="546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24 конкурса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107 дипломов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54652" marR="546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40 конкурсов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189 дипломов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54652" marR="54652" marT="0" marB="0"/>
                </a:tc>
              </a:tr>
              <a:tr h="63895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ДХорШ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 </a:t>
                      </a:r>
                      <a:endParaRPr lang="ru-RU" sz="1800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54652" marR="546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19 конкурсов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109 дипломов</a:t>
                      </a:r>
                      <a:endParaRPr lang="ru-RU" sz="18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54652" marR="546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33 конкурса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91 диплом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54652" marR="546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67 конкурсов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116 дипломов</a:t>
                      </a:r>
                      <a:endParaRPr lang="ru-RU" sz="1800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54652" marR="54652" marT="0" marB="0"/>
                </a:tc>
              </a:tr>
              <a:tr h="63895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ИТОГО: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54652" marR="546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149 конкурсов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567 дипломов</a:t>
                      </a:r>
                      <a:endParaRPr lang="ru-RU" sz="18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54652" marR="546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117 конкурсов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468 дипломов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54652" marR="546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230 конкурсов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569 дипломов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54652" marR="54652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910894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73754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Лауреат премии Губернатора Свердловской области Алиса Власова, учащаяся детской художественной школы, преподаватель </a:t>
            </a:r>
            <a:r>
              <a:rPr lang="ru-RU" sz="2200" b="1" dirty="0" err="1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Чернышова</a:t>
            </a:r>
            <a:r>
              <a:rPr lang="ru-RU" sz="22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 Н.Ю., Приходько В.В.</a:t>
            </a:r>
            <a:r>
              <a:rPr lang="ru-RU" sz="2200" b="1" dirty="0" smtClean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22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800" b="1" dirty="0" smtClean="0">
                <a:latin typeface="Liberation Serif" pitchFamily="18" charset="0"/>
              </a:rPr>
              <a:t/>
            </a:r>
            <a:br>
              <a:rPr lang="ru-RU" sz="2800" b="1" dirty="0" smtClean="0">
                <a:latin typeface="Liberation Serif" pitchFamily="18" charset="0"/>
              </a:rPr>
            </a:br>
            <a:endParaRPr lang="ru-RU" sz="28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  <p:pic>
        <p:nvPicPr>
          <p:cNvPr id="11267" name="Picture 3" descr="C:\Users\User\Desktop\отчёт 2021  для администрации\фото\ДХШ\Власова Алиса - премия Губернатора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637597"/>
            <a:ext cx="3279160" cy="3295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637597"/>
            <a:ext cx="3092609" cy="32489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410655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455396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Курсы повышения квалификации</a:t>
            </a:r>
            <a:br>
              <a:rPr lang="ru-RU" sz="31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rgbClr val="C00000"/>
                </a:solidFill>
                <a:latin typeface="Liberation Serif" pitchFamily="18" charset="0"/>
              </a:rPr>
              <a:t>прошли  107  работников, из них:</a:t>
            </a:r>
            <a:br>
              <a:rPr lang="ru-RU" sz="31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3100" b="1" dirty="0" smtClean="0">
                <a:solidFill>
                  <a:srgbClr val="C00000"/>
                </a:solidFill>
                <a:latin typeface="Liberation Serif" pitchFamily="18" charset="0"/>
              </a:rPr>
              <a:t>преподаватели  ДШИ   –  31  человек;</a:t>
            </a:r>
            <a:br>
              <a:rPr lang="ru-RU" sz="31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3100" b="1" dirty="0" smtClean="0">
                <a:solidFill>
                  <a:srgbClr val="C00000"/>
                </a:solidFill>
                <a:latin typeface="Liberation Serif" pitchFamily="18" charset="0"/>
              </a:rPr>
              <a:t>специалисты  музея – 11 человек;</a:t>
            </a:r>
            <a:br>
              <a:rPr lang="ru-RU" sz="31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3100" b="1" dirty="0" smtClean="0">
                <a:solidFill>
                  <a:srgbClr val="C00000"/>
                </a:solidFill>
                <a:latin typeface="Liberation Serif" pitchFamily="18" charset="0"/>
              </a:rPr>
              <a:t>специалисты досуговой сферы – 25 человек;</a:t>
            </a:r>
            <a:br>
              <a:rPr lang="ru-RU" sz="31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3100" b="1" dirty="0" smtClean="0">
                <a:solidFill>
                  <a:srgbClr val="C00000"/>
                </a:solidFill>
                <a:latin typeface="Liberation Serif" pitchFamily="18" charset="0"/>
              </a:rPr>
              <a:t>специалисты театра кукол – 18  человек;</a:t>
            </a:r>
            <a:br>
              <a:rPr lang="ru-RU" sz="31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3100" b="1" dirty="0" smtClean="0">
                <a:solidFill>
                  <a:srgbClr val="C00000"/>
                </a:solidFill>
                <a:latin typeface="Liberation Serif" pitchFamily="18" charset="0"/>
              </a:rPr>
              <a:t>специалисты библиотек – 22 человека.</a:t>
            </a:r>
            <a:br>
              <a:rPr lang="ru-RU" sz="31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3100" b="1" dirty="0" smtClean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31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endParaRPr lang="ru-RU" sz="31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635199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50032"/>
            <a:ext cx="7942262" cy="455396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Молодые специалисты:</a:t>
            </a:r>
            <a:br>
              <a:rPr lang="ru-RU" sz="31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ДМШ № 1 – преподаватель вокала;</a:t>
            </a:r>
            <a:br>
              <a:rPr lang="ru-RU" sz="31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ДМШ № 3 – преподаватель фортепиано и теоретических дисциплин;</a:t>
            </a:r>
            <a:br>
              <a:rPr lang="ru-RU" sz="31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Театр кукол – 4 актёра</a:t>
            </a:r>
            <a:r>
              <a:rPr lang="ru-RU" sz="3100" b="1" dirty="0" smtClean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31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endParaRPr lang="ru-RU" sz="31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1533525" y="23239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706882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0118" y="267494"/>
            <a:ext cx="8229600" cy="576064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/>
            </a:r>
            <a:b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НОК 2021</a:t>
            </a:r>
            <a:endParaRPr lang="ru-RU" sz="2000" b="1" dirty="0">
              <a:solidFill>
                <a:srgbClr val="C00000"/>
              </a:solidFill>
              <a:latin typeface="Liberation Serif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7297564"/>
              </p:ext>
            </p:extLst>
          </p:nvPr>
        </p:nvGraphicFramePr>
        <p:xfrm>
          <a:off x="251520" y="1059583"/>
          <a:ext cx="8784977" cy="364986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61655"/>
                <a:gridCol w="1315999"/>
                <a:gridCol w="1315999"/>
                <a:gridCol w="1266309"/>
                <a:gridCol w="1266309"/>
                <a:gridCol w="1263982"/>
                <a:gridCol w="594724"/>
              </a:tblGrid>
              <a:tr h="208371"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Муниципальные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организации в сфере культуры</a:t>
                      </a:r>
                      <a:endParaRPr lang="ru-RU" sz="16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49602" marR="49602" marT="0" marB="0"/>
                </a:tc>
                <a:tc gridSpan="6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Рейтинг по группе показателей</a:t>
                      </a:r>
                      <a:endParaRPr lang="ru-RU" sz="16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49602" marR="49602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04185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открытость и доступность информации об организации</a:t>
                      </a:r>
                      <a:endParaRPr lang="ru-RU" sz="16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49602" marR="496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Комфорт-</a:t>
                      </a:r>
                      <a:r>
                        <a:rPr lang="ru-RU" sz="1600" b="1" dirty="0" err="1" smtClean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ность</a:t>
                      </a:r>
                      <a:r>
                        <a:rPr lang="ru-RU" sz="1600" b="1" dirty="0" smtClean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 </a:t>
                      </a:r>
                      <a:r>
                        <a:rPr lang="ru-RU" sz="16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условий предоставления услуг</a:t>
                      </a:r>
                      <a:endParaRPr lang="ru-RU" sz="16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49602" marR="496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доступность услуг для инвалидов</a:t>
                      </a:r>
                      <a:endParaRPr lang="ru-RU" sz="16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49602" marR="496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 err="1" smtClean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Доброжела-тельность</a:t>
                      </a:r>
                      <a:r>
                        <a:rPr lang="ru-RU" sz="16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, вежливость работников</a:t>
                      </a:r>
                      <a:endParaRPr lang="ru-RU" sz="16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49602" marR="496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 err="1" smtClean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Удовлетво-рённость</a:t>
                      </a:r>
                      <a:r>
                        <a:rPr lang="ru-RU" sz="1600" b="1" dirty="0" smtClean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 </a:t>
                      </a:r>
                      <a:r>
                        <a:rPr lang="ru-RU" sz="16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условиями оказания услуг</a:t>
                      </a:r>
                      <a:endParaRPr lang="ru-RU" sz="16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49602" marR="496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всего</a:t>
                      </a:r>
                      <a:endParaRPr lang="ru-RU" sz="16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49602" marR="49602" marT="0" marB="0"/>
                </a:tc>
              </a:tr>
              <a:tr h="41674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Нормативные значения</a:t>
                      </a:r>
                      <a:endParaRPr lang="ru-RU" sz="16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49602" marR="496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100</a:t>
                      </a:r>
                      <a:endParaRPr lang="ru-RU" sz="16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49602" marR="496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100</a:t>
                      </a:r>
                      <a:endParaRPr lang="ru-RU" sz="16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49602" marR="496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100</a:t>
                      </a:r>
                      <a:endParaRPr lang="ru-RU" sz="16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49602" marR="496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100</a:t>
                      </a:r>
                      <a:endParaRPr lang="ru-RU" sz="16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49602" marR="496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100</a:t>
                      </a:r>
                      <a:endParaRPr lang="ru-RU" sz="16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49602" marR="496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100</a:t>
                      </a:r>
                      <a:endParaRPr lang="ru-RU" sz="16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49602" marR="49602" marT="0" marB="0"/>
                </a:tc>
              </a:tr>
              <a:tr h="47994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ЦБС – 8 место</a:t>
                      </a:r>
                      <a:endParaRPr lang="ru-RU" sz="16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49602" marR="496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94,95</a:t>
                      </a:r>
                      <a:endParaRPr lang="ru-RU" sz="16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49602" marR="496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95,5</a:t>
                      </a:r>
                      <a:endParaRPr lang="ru-RU" sz="16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49602" marR="496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92,2</a:t>
                      </a:r>
                      <a:endParaRPr lang="ru-RU" sz="16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49602" marR="496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91,4</a:t>
                      </a:r>
                      <a:endParaRPr lang="ru-RU" sz="16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49602" marR="496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92,30</a:t>
                      </a:r>
                      <a:endParaRPr lang="ru-RU" sz="16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49602" marR="496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93,27</a:t>
                      </a:r>
                      <a:endParaRPr lang="ru-RU" sz="16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49602" marR="49602" marT="0" marB="0"/>
                </a:tc>
              </a:tr>
              <a:tr h="24613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ККМ – </a:t>
                      </a:r>
                      <a:r>
                        <a:rPr lang="ru-RU" sz="1600" b="1" smtClean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52 место</a:t>
                      </a:r>
                      <a:endParaRPr lang="ru-RU" sz="16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49602" marR="496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96,8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49602" marR="496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95,5</a:t>
                      </a:r>
                      <a:endParaRPr lang="ru-RU" sz="16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49602" marR="496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75,8</a:t>
                      </a:r>
                      <a:endParaRPr lang="ru-RU" sz="16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49602" marR="496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91,8</a:t>
                      </a:r>
                      <a:endParaRPr lang="ru-RU" sz="1600" b="1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49602" marR="496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91,0</a:t>
                      </a:r>
                      <a:endParaRPr lang="ru-RU" sz="16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49602" marR="496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90,18</a:t>
                      </a:r>
                      <a:endParaRPr lang="ru-RU" sz="16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49602" marR="49602" marT="0" marB="0"/>
                </a:tc>
              </a:tr>
              <a:tr h="39402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КТК – 2 место</a:t>
                      </a:r>
                      <a:endParaRPr lang="ru-RU" sz="16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49602" marR="496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97,2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49602" marR="496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97,5</a:t>
                      </a:r>
                      <a:endParaRPr lang="ru-RU" sz="16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49602" marR="496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91,9</a:t>
                      </a:r>
                      <a:endParaRPr lang="ru-RU" sz="16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49602" marR="496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95,6</a:t>
                      </a:r>
                      <a:endParaRPr lang="ru-RU" sz="16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49602" marR="496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95,0</a:t>
                      </a:r>
                      <a:endParaRPr lang="ru-RU" sz="16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49602" marR="496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95,44</a:t>
                      </a:r>
                      <a:endParaRPr lang="ru-RU" sz="16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49602" marR="49602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8128149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42148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FF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Пушкинская карта</a:t>
            </a:r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16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3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13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3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13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3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13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3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13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3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13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3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13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3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13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3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13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3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13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3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13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3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13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3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13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3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13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3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13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3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                                                        </a:t>
            </a:r>
            <a:endParaRPr lang="ru-RU" sz="16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/>
          <a:stretch>
            <a:fillRect/>
          </a:stretch>
        </p:blipFill>
        <p:spPr>
          <a:xfrm>
            <a:off x="289852" y="1059581"/>
            <a:ext cx="3456384" cy="1840511"/>
          </a:xfrm>
          <a:prstGeom prst="rect">
            <a:avLst/>
          </a:prstGeom>
        </p:spPr>
      </p:pic>
      <p:pic>
        <p:nvPicPr>
          <p:cNvPr id="6" name="Рисунок 5"/>
          <p:cNvPicPr/>
          <p:nvPr/>
        </p:nvPicPr>
        <p:blipFill>
          <a:blip r:embed="rId3"/>
          <a:stretch>
            <a:fillRect/>
          </a:stretch>
        </p:blipFill>
        <p:spPr>
          <a:xfrm>
            <a:off x="274507" y="3107501"/>
            <a:ext cx="3618284" cy="1814701"/>
          </a:xfrm>
          <a:prstGeom prst="rect">
            <a:avLst/>
          </a:prstGeom>
        </p:spPr>
      </p:pic>
      <p:pic>
        <p:nvPicPr>
          <p:cNvPr id="7" name="Рисунок 6"/>
          <p:cNvPicPr/>
          <p:nvPr/>
        </p:nvPicPr>
        <p:blipFill>
          <a:blip r:embed="rId4"/>
          <a:stretch>
            <a:fillRect/>
          </a:stretch>
        </p:blipFill>
        <p:spPr>
          <a:xfrm>
            <a:off x="5094326" y="2900093"/>
            <a:ext cx="3738893" cy="2022109"/>
          </a:xfrm>
          <a:prstGeom prst="rect">
            <a:avLst/>
          </a:prstGeom>
        </p:spPr>
      </p:pic>
      <p:pic>
        <p:nvPicPr>
          <p:cNvPr id="8" name="Рисунок 7"/>
          <p:cNvPicPr/>
          <p:nvPr/>
        </p:nvPicPr>
        <p:blipFill>
          <a:blip r:embed="rId5"/>
          <a:stretch>
            <a:fillRect/>
          </a:stretch>
        </p:blipFill>
        <p:spPr>
          <a:xfrm>
            <a:off x="6079031" y="744803"/>
            <a:ext cx="2754188" cy="1944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88735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42148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algn="l"/>
            <a:r>
              <a:rPr lang="ru-RU" sz="2400" b="1" dirty="0">
                <a:solidFill>
                  <a:srgbClr val="FF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FF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премия «Призвание-культура» в День работника культуры</a:t>
            </a:r>
            <a: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16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3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13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3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13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3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13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3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13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3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13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3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13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3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13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3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13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3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13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3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13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3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13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3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13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3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13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3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13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3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                                                        </a:t>
            </a:r>
            <a:endParaRPr lang="ru-RU" sz="16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03598"/>
            <a:ext cx="4211540" cy="28076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 descr="C:\Users\User\Desktop\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226348"/>
            <a:ext cx="3965637" cy="2643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114836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42148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algn="l"/>
            <a:r>
              <a:rPr lang="ru-RU" sz="2400" b="1" dirty="0" smtClean="0">
                <a:solidFill>
                  <a:srgbClr val="FF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FF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Задачи на 2022 год:  </a:t>
            </a:r>
            <a:r>
              <a:rPr lang="ru-RU" sz="18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>Обеспечение оптимальных условий доступа граждан к культурным ценностям и возможности  реализации их творческого потенциала в сфере культуры и искусства. </a:t>
            </a:r>
            <a:br>
              <a:rPr lang="ru-RU" sz="18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9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1. выполнение предписаний </a:t>
            </a:r>
            <a:r>
              <a:rPr lang="ru-RU" sz="1900" b="1" dirty="0" err="1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госпожнадзора</a:t>
            </a:r>
            <a:r>
              <a:rPr lang="ru-RU" sz="19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 в учреждениях культуры;</a:t>
            </a:r>
            <a:br>
              <a:rPr lang="ru-RU" sz="19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9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2.реализация мероприятий по Пушкинской карте;</a:t>
            </a:r>
            <a:br>
              <a:rPr lang="ru-RU" sz="19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9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3. участие в грантовых конкурсах;</a:t>
            </a:r>
            <a:br>
              <a:rPr lang="ru-RU" sz="19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9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4. повышение  квалификации  специалистов  учреждений  культуры  и  ДШИ  в рамках  национального  проекта  «Культура» (22 человека);</a:t>
            </a:r>
            <a:br>
              <a:rPr lang="ru-RU" sz="19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</a:br>
            <a:r>
              <a:rPr lang="ru-RU" sz="19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5. </a:t>
            </a:r>
            <a:r>
              <a:rPr lang="ru-RU" sz="1900" b="1" dirty="0" smtClean="0">
                <a:solidFill>
                  <a:srgbClr val="003366"/>
                </a:solidFill>
                <a:latin typeface="Liberation Serif" pitchFamily="18" charset="0"/>
              </a:rPr>
              <a:t>выполнение проектов зон охраны ОКН;</a:t>
            </a:r>
            <a:br>
              <a:rPr lang="ru-RU" sz="1900" b="1" dirty="0" smtClean="0">
                <a:solidFill>
                  <a:srgbClr val="003366"/>
                </a:solidFill>
                <a:latin typeface="Liberation Serif" pitchFamily="18" charset="0"/>
              </a:rPr>
            </a:br>
            <a:r>
              <a:rPr lang="ru-RU" sz="1900" b="1" dirty="0" smtClean="0">
                <a:solidFill>
                  <a:srgbClr val="003366"/>
                </a:solidFill>
                <a:latin typeface="Liberation Serif" pitchFamily="18" charset="0"/>
              </a:rPr>
              <a:t>6. обновление репертуара театра кукол, создание 4 спектаклей;</a:t>
            </a:r>
            <a:br>
              <a:rPr lang="ru-RU" sz="1900" b="1" dirty="0" smtClean="0">
                <a:solidFill>
                  <a:srgbClr val="003366"/>
                </a:solidFill>
                <a:latin typeface="Liberation Serif" pitchFamily="18" charset="0"/>
              </a:rPr>
            </a:br>
            <a:r>
              <a:rPr lang="ru-RU" sz="1900" b="1" dirty="0" smtClean="0">
                <a:solidFill>
                  <a:srgbClr val="003366"/>
                </a:solidFill>
                <a:latin typeface="Liberation Serif" pitchFamily="18" charset="0"/>
              </a:rPr>
              <a:t>7.</a:t>
            </a:r>
            <a:r>
              <a:rPr lang="ru-RU" sz="1900" dirty="0">
                <a:solidFill>
                  <a:srgbClr val="003366"/>
                </a:solidFill>
                <a:latin typeface="Liberation Serif" pitchFamily="18" charset="0"/>
              </a:rPr>
              <a:t> </a:t>
            </a:r>
            <a:r>
              <a:rPr lang="ru-RU" sz="1900" b="1" dirty="0" smtClean="0">
                <a:solidFill>
                  <a:srgbClr val="003366"/>
                </a:solidFill>
                <a:latin typeface="Liberation Serif" pitchFamily="18" charset="0"/>
              </a:rPr>
              <a:t>достижение </a:t>
            </a:r>
            <a:r>
              <a:rPr lang="ru-RU" sz="1900" b="1" dirty="0">
                <a:solidFill>
                  <a:srgbClr val="003366"/>
                </a:solidFill>
                <a:latin typeface="Liberation Serif" pitchFamily="18" charset="0"/>
              </a:rPr>
              <a:t>показателей национальных целей в сфере </a:t>
            </a:r>
            <a:r>
              <a:rPr lang="ru-RU" sz="1900" b="1" dirty="0" smtClean="0">
                <a:solidFill>
                  <a:srgbClr val="003366"/>
                </a:solidFill>
                <a:latin typeface="Liberation Serif" pitchFamily="18" charset="0"/>
              </a:rPr>
              <a:t>культуры; </a:t>
            </a:r>
            <a:br>
              <a:rPr lang="ru-RU" sz="1900" b="1" dirty="0" smtClean="0">
                <a:solidFill>
                  <a:srgbClr val="003366"/>
                </a:solidFill>
                <a:latin typeface="Liberation Serif" pitchFamily="18" charset="0"/>
              </a:rPr>
            </a:br>
            <a:r>
              <a:rPr lang="ru-RU" sz="1900" b="1" dirty="0" smtClean="0">
                <a:solidFill>
                  <a:srgbClr val="003366"/>
                </a:solidFill>
                <a:latin typeface="Liberation Serif" pitchFamily="18" charset="0"/>
              </a:rPr>
              <a:t>8. вручение городской премии в области культуры;</a:t>
            </a:r>
            <a:br>
              <a:rPr lang="ru-RU" sz="1900" b="1" dirty="0" smtClean="0">
                <a:solidFill>
                  <a:srgbClr val="003366"/>
                </a:solidFill>
                <a:latin typeface="Liberation Serif" pitchFamily="18" charset="0"/>
              </a:rPr>
            </a:br>
            <a:r>
              <a:rPr lang="ru-RU" sz="1900" b="1" dirty="0" smtClean="0">
                <a:solidFill>
                  <a:srgbClr val="003366"/>
                </a:solidFill>
                <a:latin typeface="Liberation Serif" pitchFamily="18" charset="0"/>
              </a:rPr>
              <a:t>9. выполнение плана мероприятий, посвящённых году Д.Н. Мамина - Сибиряка</a:t>
            </a:r>
            <a:r>
              <a:rPr lang="ru-RU" sz="19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  <a:t/>
            </a:r>
            <a:br>
              <a:rPr lang="ru-RU" sz="1900" b="1" dirty="0">
                <a:solidFill>
                  <a:srgbClr val="C00000"/>
                </a:solidFill>
                <a:latin typeface="Liberation Serif" pitchFamily="18" charset="0"/>
                <a:cs typeface="Times New Roman" pitchFamily="18" charset="0"/>
              </a:rPr>
            </a:br>
            <a:endParaRPr lang="ru-RU" sz="1900" b="1" dirty="0" smtClean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543777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527113" y="4731990"/>
            <a:ext cx="8229600" cy="263184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Liberation Serif" pitchFamily="18" charset="0"/>
                <a:cs typeface="Times New Roman" pitchFamily="18" charset="0"/>
              </a:rPr>
              <a:t> </a:t>
            </a:r>
            <a:endParaRPr lang="ru-RU" sz="2400" b="1" dirty="0">
              <a:solidFill>
                <a:schemeClr val="accent1">
                  <a:lumMod val="50000"/>
                </a:schemeClr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115617" y="2387084"/>
            <a:ext cx="734481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337150355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4241</TotalTime>
  <Words>568</Words>
  <Application>Microsoft Office PowerPoint</Application>
  <PresentationFormat>Экран (16:9)</PresentationFormat>
  <Paragraphs>300</Paragraphs>
  <Slides>37</Slides>
  <Notes>5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39" baseType="lpstr">
      <vt:lpstr>Тема Office</vt:lpstr>
      <vt:lpstr>Acrobat Document</vt:lpstr>
      <vt:lpstr>городской округ  Краснотурьинск</vt:lpstr>
      <vt:lpstr>     </vt:lpstr>
      <vt:lpstr>Основные задачи в работе муниципального органа  «Управление культуры городского округа Краснотурьинск» </vt:lpstr>
      <vt:lpstr>Презентация PowerPoint</vt:lpstr>
      <vt:lpstr>Мероприятия учреждений культуры</vt:lpstr>
      <vt:lpstr>Организация библиотечного обслуживания</vt:lpstr>
      <vt:lpstr> Мероприятия Централизованной библиотечной системы</vt:lpstr>
      <vt:lpstr> Гранты Централизованной библиотечной системы</vt:lpstr>
      <vt:lpstr> Профессиональные конкурсы</vt:lpstr>
      <vt:lpstr> Создание условий для организации досуга населения </vt:lpstr>
      <vt:lpstr> Юбилей ДК «Горняк» и ДК «Октябрь»</vt:lpstr>
      <vt:lpstr> Второй эшелон фронта</vt:lpstr>
      <vt:lpstr> Региональный концертный зал</vt:lpstr>
      <vt:lpstr> Краснотурьинская феерия</vt:lpstr>
      <vt:lpstr> Шкатулка новогодних идей</vt:lpstr>
      <vt:lpstr> Театр кукол</vt:lpstr>
      <vt:lpstr> Спектакли театра кукол</vt:lpstr>
      <vt:lpstr> Гастрольная деятельность </vt:lpstr>
      <vt:lpstr> Мероприятия театра</vt:lpstr>
      <vt:lpstr> Организация музейной деятельности</vt:lpstr>
      <vt:lpstr> Экспозиционные зоны</vt:lpstr>
      <vt:lpstr> Бурундучатник и Аллея мудрости</vt:lpstr>
      <vt:lpstr>              Конный ворот</vt:lpstr>
      <vt:lpstr> Обменные выставки</vt:lpstr>
      <vt:lpstr>                                     Мероприятия музея</vt:lpstr>
      <vt:lpstr>                                     Мероприятия музея</vt:lpstr>
      <vt:lpstr>                               Проект предмета охраны объекта культурного наследия </vt:lpstr>
      <vt:lpstr>                  Организация предоставления дополнительного образования</vt:lpstr>
      <vt:lpstr>                  Участие в конкурсах</vt:lpstr>
      <vt:lpstr> Лауреат премии Губернатора Свердловской области Алиса Власова, учащаяся детской художественной школы, преподаватель Чернышова Н.Ю., Приходько В.В.  </vt:lpstr>
      <vt:lpstr>   Курсы повышения квалификации прошли  107  работников, из них: преподаватели  ДШИ   –  31  человек; специалисты  музея – 11 человек; специалисты досуговой сферы – 25 человек; специалисты театра кукол – 18  человек; специалисты библиотек – 22 человека.  </vt:lpstr>
      <vt:lpstr>   Молодые специалисты: ДМШ № 1 – преподаватель вокала; ДМШ № 3 – преподаватель фортепиано и теоретических дисциплин; Театр кукол – 4 актёра </vt:lpstr>
      <vt:lpstr> НОК 2021</vt:lpstr>
      <vt:lpstr> Пушкинская карта                                                                        </vt:lpstr>
      <vt:lpstr> премия «Призвание-культура» в День работника культуры                                                                        </vt:lpstr>
      <vt:lpstr> Задачи на 2022 год:  Обеспечение оптимальных условий доступа граждан к культурным ценностям и возможности  реализации их творческого потенциала в сфере культуры и искусства.   1. выполнение предписаний госпожнадзора в учреждениях культуры; 2.реализация мероприятий по Пушкинской карте; 3. участие в грантовых конкурсах; 4. повышение  квалификации  специалистов  учреждений  культуры  и  ДШИ  в рамках  национального  проекта  «Культура» (22 человека); 5. выполнение проектов зон охраны ОКН; 6. обновление репертуара театра кукол, создание 4 спектаклей; 7. достижение показателей национальных целей в сфере культуры;  8. вручение городской премии в области культуры; 9. выполнение плана мероприятий, посвящённых году Д.Н. Мамина - Сибиряка 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Verstka</dc:creator>
  <cp:lastModifiedBy>Тукмакова Ольга Николаевна</cp:lastModifiedBy>
  <cp:revision>445</cp:revision>
  <dcterms:created xsi:type="dcterms:W3CDTF">2017-08-23T12:06:50Z</dcterms:created>
  <dcterms:modified xsi:type="dcterms:W3CDTF">2022-02-04T06:03:24Z</dcterms:modified>
</cp:coreProperties>
</file>