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6"/>
  </p:notesMasterIdLst>
  <p:sldIdLst>
    <p:sldId id="256" r:id="rId2"/>
    <p:sldId id="319" r:id="rId3"/>
    <p:sldId id="388" r:id="rId4"/>
    <p:sldId id="358" r:id="rId5"/>
    <p:sldId id="362" r:id="rId6"/>
    <p:sldId id="329" r:id="rId7"/>
    <p:sldId id="364" r:id="rId8"/>
    <p:sldId id="389" r:id="rId9"/>
    <p:sldId id="363" r:id="rId10"/>
    <p:sldId id="365" r:id="rId11"/>
    <p:sldId id="367" r:id="rId12"/>
    <p:sldId id="368" r:id="rId13"/>
    <p:sldId id="371" r:id="rId14"/>
    <p:sldId id="366" r:id="rId15"/>
    <p:sldId id="385" r:id="rId16"/>
    <p:sldId id="381" r:id="rId17"/>
    <p:sldId id="393" r:id="rId18"/>
    <p:sldId id="394" r:id="rId19"/>
    <p:sldId id="395" r:id="rId20"/>
    <p:sldId id="373" r:id="rId21"/>
    <p:sldId id="372" r:id="rId22"/>
    <p:sldId id="377" r:id="rId23"/>
    <p:sldId id="378" r:id="rId24"/>
    <p:sldId id="379" r:id="rId25"/>
    <p:sldId id="391" r:id="rId26"/>
    <p:sldId id="380" r:id="rId27"/>
    <p:sldId id="382" r:id="rId28"/>
    <p:sldId id="397" r:id="rId29"/>
    <p:sldId id="398" r:id="rId30"/>
    <p:sldId id="399" r:id="rId31"/>
    <p:sldId id="400" r:id="rId32"/>
    <p:sldId id="401" r:id="rId33"/>
    <p:sldId id="402" r:id="rId34"/>
    <p:sldId id="403" r:id="rId35"/>
    <p:sldId id="404" r:id="rId36"/>
    <p:sldId id="405" r:id="rId37"/>
    <p:sldId id="410" r:id="rId38"/>
    <p:sldId id="406" r:id="rId39"/>
    <p:sldId id="407" r:id="rId40"/>
    <p:sldId id="408" r:id="rId41"/>
    <p:sldId id="409" r:id="rId42"/>
    <p:sldId id="354" r:id="rId43"/>
    <p:sldId id="351" r:id="rId44"/>
    <p:sldId id="314" r:id="rId4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A0"/>
    <a:srgbClr val="003366"/>
    <a:srgbClr val="E20000"/>
    <a:srgbClr val="321C82"/>
    <a:srgbClr val="11007A"/>
    <a:srgbClr val="E002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67" autoAdjust="0"/>
    <p:restoredTop sz="97471" autoAdjust="0"/>
  </p:normalViewPr>
  <p:slideViewPr>
    <p:cSldViewPr>
      <p:cViewPr>
        <p:scale>
          <a:sx n="91" d="100"/>
          <a:sy n="91" d="100"/>
        </p:scale>
        <p:origin x="-1162" y="-475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EE3425-59AA-4ABE-9B55-7A409E38003E}" type="doc">
      <dgm:prSet loTypeId="urn:microsoft.com/office/officeart/2008/layout/HorizontalMultiLevelHierarchy" loCatId="hierarchy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476C8C86-4ABC-4DD2-89D7-612D400B9AA1}">
      <dgm:prSet phldrT="[Текст]" custT="1"/>
      <dgm:spPr>
        <a:solidFill>
          <a:srgbClr val="0000CC"/>
        </a:solidFill>
      </dgm:spPr>
      <dgm:t>
        <a:bodyPr/>
        <a:lstStyle/>
        <a:p>
          <a:r>
            <a:rPr lang="ru-RU" sz="2800" b="1" smtClean="0">
              <a:solidFill>
                <a:schemeClr val="bg1"/>
              </a:solidFill>
              <a:latin typeface="Liberation Serif" pitchFamily="18" charset="0"/>
            </a:rPr>
            <a:t>МОУК (448 чел.)</a:t>
          </a:r>
          <a:endParaRPr lang="ru-RU" sz="2800" b="1" dirty="0">
            <a:solidFill>
              <a:schemeClr val="bg1"/>
            </a:solidFill>
            <a:latin typeface="Liberation Serif" pitchFamily="18" charset="0"/>
          </a:endParaRPr>
        </a:p>
      </dgm:t>
    </dgm:pt>
    <dgm:pt modelId="{BB286A14-0BDB-41F6-8277-A5F11F01A1CD}" type="parTrans" cxnId="{C15D1C95-CCF2-4545-876B-9D841388F115}">
      <dgm:prSet/>
      <dgm:spPr/>
      <dgm:t>
        <a:bodyPr/>
        <a:lstStyle/>
        <a:p>
          <a:endParaRPr lang="ru-RU"/>
        </a:p>
      </dgm:t>
    </dgm:pt>
    <dgm:pt modelId="{23A97CA7-D532-4844-B10A-5FBA34D66A68}" type="sibTrans" cxnId="{C15D1C95-CCF2-4545-876B-9D841388F115}">
      <dgm:prSet/>
      <dgm:spPr/>
      <dgm:t>
        <a:bodyPr/>
        <a:lstStyle/>
        <a:p>
          <a:endParaRPr lang="ru-RU"/>
        </a:p>
      </dgm:t>
    </dgm:pt>
    <dgm:pt modelId="{9A518CDF-379F-4552-958B-575A3263863E}">
      <dgm:prSet phldrT="[Текст]" custT="1"/>
      <dgm:spPr>
        <a:solidFill>
          <a:srgbClr val="0000CC"/>
        </a:solidFill>
      </dgm:spPr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Управление культуры</a:t>
          </a:r>
        </a:p>
        <a:p>
          <a:r>
            <a:rPr lang="ru-RU" sz="1400" b="1" dirty="0" smtClean="0">
              <a:latin typeface="Liberation Serif" pitchFamily="18" charset="0"/>
            </a:rPr>
            <a:t> (2 человека</a:t>
          </a:r>
          <a:r>
            <a:rPr lang="ru-RU" sz="1400" b="1" dirty="0" smtClean="0"/>
            <a:t>)</a:t>
          </a:r>
          <a:endParaRPr lang="ru-RU" sz="1400" b="1" dirty="0"/>
        </a:p>
      </dgm:t>
    </dgm:pt>
    <dgm:pt modelId="{2298060D-73C5-46AA-925E-74DE33A76BCF}" type="parTrans" cxnId="{922B5648-CF9B-43C1-B3F3-C13694A798E2}">
      <dgm:prSet/>
      <dgm:spPr/>
      <dgm:t>
        <a:bodyPr/>
        <a:lstStyle/>
        <a:p>
          <a:endParaRPr lang="ru-RU"/>
        </a:p>
      </dgm:t>
    </dgm:pt>
    <dgm:pt modelId="{3CDA06C6-8B6E-432E-95FE-BEC63B072DF6}" type="sibTrans" cxnId="{922B5648-CF9B-43C1-B3F3-C13694A798E2}">
      <dgm:prSet/>
      <dgm:spPr/>
      <dgm:t>
        <a:bodyPr/>
        <a:lstStyle/>
        <a:p>
          <a:endParaRPr lang="ru-RU"/>
        </a:p>
      </dgm:t>
    </dgm:pt>
    <dgm:pt modelId="{1073E37E-3A7A-43FE-A96B-96DDDC236869}">
      <dgm:prSet phldrT="[Текст]" custT="1"/>
      <dgm:spPr>
        <a:solidFill>
          <a:srgbClr val="0000CC"/>
        </a:solidFill>
      </dgm:spPr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ДШИ</a:t>
          </a:r>
        </a:p>
        <a:p>
          <a:r>
            <a:rPr lang="ru-RU" sz="1400" b="1" dirty="0" smtClean="0">
              <a:latin typeface="Liberation Serif" pitchFamily="18" charset="0"/>
            </a:rPr>
            <a:t>4 учреждения</a:t>
          </a:r>
        </a:p>
        <a:p>
          <a:r>
            <a:rPr lang="ru-RU" sz="1400" b="1" dirty="0" smtClean="0">
              <a:latin typeface="Liberation Serif" pitchFamily="18" charset="0"/>
            </a:rPr>
            <a:t> (157 человек</a:t>
          </a:r>
          <a:r>
            <a:rPr lang="ru-RU" sz="1400" dirty="0" smtClean="0"/>
            <a:t>)</a:t>
          </a:r>
          <a:endParaRPr lang="ru-RU" sz="1400" dirty="0"/>
        </a:p>
      </dgm:t>
    </dgm:pt>
    <dgm:pt modelId="{8CFC109B-062B-4796-BBA7-BE27516BFA07}" type="parTrans" cxnId="{4BB67FE6-F7DC-4A1A-96E2-E331A8580767}">
      <dgm:prSet/>
      <dgm:spPr/>
      <dgm:t>
        <a:bodyPr/>
        <a:lstStyle/>
        <a:p>
          <a:endParaRPr lang="ru-RU"/>
        </a:p>
      </dgm:t>
    </dgm:pt>
    <dgm:pt modelId="{AC4CB12D-8828-4EE1-9488-48C989D89D36}" type="sibTrans" cxnId="{4BB67FE6-F7DC-4A1A-96E2-E331A8580767}">
      <dgm:prSet/>
      <dgm:spPr/>
      <dgm:t>
        <a:bodyPr/>
        <a:lstStyle/>
        <a:p>
          <a:endParaRPr lang="ru-RU"/>
        </a:p>
      </dgm:t>
    </dgm:pt>
    <dgm:pt modelId="{8B1342DA-8AF5-4685-9519-AD9FE52242D5}">
      <dgm:prSet custT="1"/>
      <dgm:spPr>
        <a:solidFill>
          <a:srgbClr val="0000CC"/>
        </a:solidFill>
      </dgm:spPr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Учреждения культуры </a:t>
          </a:r>
        </a:p>
        <a:p>
          <a:r>
            <a:rPr lang="ru-RU" sz="1400" b="1" dirty="0" smtClean="0">
              <a:latin typeface="Liberation Serif" pitchFamily="18" charset="0"/>
            </a:rPr>
            <a:t>5 учреждений </a:t>
          </a:r>
        </a:p>
        <a:p>
          <a:r>
            <a:rPr lang="ru-RU" sz="1400" b="1" dirty="0" smtClean="0">
              <a:latin typeface="Liberation Serif" pitchFamily="18" charset="0"/>
            </a:rPr>
            <a:t>(262 человек)</a:t>
          </a:r>
          <a:endParaRPr lang="ru-RU" sz="1400" b="1" dirty="0">
            <a:latin typeface="Liberation Serif" pitchFamily="18" charset="0"/>
          </a:endParaRPr>
        </a:p>
      </dgm:t>
    </dgm:pt>
    <dgm:pt modelId="{A8628F27-4C34-4CE3-BE56-AF00BB9F2C2A}" type="parTrans" cxnId="{6205AB6B-FAC1-43E5-A491-F8938190E3B4}">
      <dgm:prSet/>
      <dgm:spPr/>
      <dgm:t>
        <a:bodyPr/>
        <a:lstStyle/>
        <a:p>
          <a:endParaRPr lang="ru-RU"/>
        </a:p>
      </dgm:t>
    </dgm:pt>
    <dgm:pt modelId="{B0E8268E-F84D-4C2C-AD40-BE21ABECBAB4}" type="sibTrans" cxnId="{6205AB6B-FAC1-43E5-A491-F8938190E3B4}">
      <dgm:prSet/>
      <dgm:spPr/>
      <dgm:t>
        <a:bodyPr/>
        <a:lstStyle/>
        <a:p>
          <a:endParaRPr lang="ru-RU"/>
        </a:p>
      </dgm:t>
    </dgm:pt>
    <dgm:pt modelId="{31EE0852-89D8-4C55-9EDF-3F9717CA1316}">
      <dgm:prSet phldrT="[Текст]" custT="1"/>
      <dgm:spPr>
        <a:solidFill>
          <a:srgbClr val="0000CC"/>
        </a:solidFill>
      </dgm:spPr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МКУ «УОФХДМУК» </a:t>
          </a:r>
        </a:p>
        <a:p>
          <a:r>
            <a:rPr lang="ru-RU" sz="1400" b="1" dirty="0" smtClean="0">
              <a:latin typeface="Liberation Serif" pitchFamily="18" charset="0"/>
            </a:rPr>
            <a:t>( 27 человек)</a:t>
          </a:r>
          <a:endParaRPr lang="ru-RU" sz="1400" b="1" dirty="0">
            <a:latin typeface="Liberation Serif" pitchFamily="18" charset="0"/>
          </a:endParaRPr>
        </a:p>
      </dgm:t>
    </dgm:pt>
    <dgm:pt modelId="{D80F3D51-BFAE-4394-BF29-5CEC3FB9898E}" type="sibTrans" cxnId="{0BF1F806-12B1-4FD3-8DA5-F25ED3EEBA46}">
      <dgm:prSet/>
      <dgm:spPr/>
      <dgm:t>
        <a:bodyPr/>
        <a:lstStyle/>
        <a:p>
          <a:endParaRPr lang="ru-RU"/>
        </a:p>
      </dgm:t>
    </dgm:pt>
    <dgm:pt modelId="{1DD5C02D-CE8D-41DD-B5B1-771EF08CD35D}" type="parTrans" cxnId="{0BF1F806-12B1-4FD3-8DA5-F25ED3EEBA46}">
      <dgm:prSet/>
      <dgm:spPr/>
      <dgm:t>
        <a:bodyPr/>
        <a:lstStyle/>
        <a:p>
          <a:endParaRPr lang="ru-RU"/>
        </a:p>
      </dgm:t>
    </dgm:pt>
    <dgm:pt modelId="{735DEF31-22EF-4EAE-88B8-5757F95FDC51}" type="pres">
      <dgm:prSet presAssocID="{2CEE3425-59AA-4ABE-9B55-7A409E38003E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68A0211-4A75-4A8F-AFE1-12B2A28276F5}" type="pres">
      <dgm:prSet presAssocID="{476C8C86-4ABC-4DD2-89D7-612D400B9AA1}" presName="root1" presStyleCnt="0"/>
      <dgm:spPr/>
      <dgm:t>
        <a:bodyPr/>
        <a:lstStyle/>
        <a:p>
          <a:endParaRPr lang="ru-RU"/>
        </a:p>
      </dgm:t>
    </dgm:pt>
    <dgm:pt modelId="{1FAA95FE-FADD-4070-9538-BA0BD7144683}" type="pres">
      <dgm:prSet presAssocID="{476C8C86-4ABC-4DD2-89D7-612D400B9AA1}" presName="LevelOneTextNode" presStyleLbl="node0" presStyleIdx="0" presStyleCnt="1" custScaleX="159907" custScaleY="146429" custLinFactX="-300000" custLinFactNeighborX="-350032" custLinFactNeighborY="28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1A43DC9-2C2F-4EE2-9BA2-C0CBDB6565AE}" type="pres">
      <dgm:prSet presAssocID="{476C8C86-4ABC-4DD2-89D7-612D400B9AA1}" presName="level2hierChild" presStyleCnt="0"/>
      <dgm:spPr/>
      <dgm:t>
        <a:bodyPr/>
        <a:lstStyle/>
        <a:p>
          <a:endParaRPr lang="ru-RU"/>
        </a:p>
      </dgm:t>
    </dgm:pt>
    <dgm:pt modelId="{94EB78CD-DE84-4CDF-A450-6736C2812754}" type="pres">
      <dgm:prSet presAssocID="{2298060D-73C5-46AA-925E-74DE33A76BCF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44D70409-EA60-43E6-B759-086309A7565A}" type="pres">
      <dgm:prSet presAssocID="{2298060D-73C5-46AA-925E-74DE33A76BCF}" presName="connTx" presStyleLbl="parChTrans1D2" presStyleIdx="0" presStyleCnt="4"/>
      <dgm:spPr/>
      <dgm:t>
        <a:bodyPr/>
        <a:lstStyle/>
        <a:p>
          <a:endParaRPr lang="ru-RU"/>
        </a:p>
      </dgm:t>
    </dgm:pt>
    <dgm:pt modelId="{6E3FA882-DCC8-4644-AD2F-BBD623BF9DEC}" type="pres">
      <dgm:prSet presAssocID="{9A518CDF-379F-4552-958B-575A3263863E}" presName="root2" presStyleCnt="0"/>
      <dgm:spPr/>
      <dgm:t>
        <a:bodyPr/>
        <a:lstStyle/>
        <a:p>
          <a:endParaRPr lang="ru-RU"/>
        </a:p>
      </dgm:t>
    </dgm:pt>
    <dgm:pt modelId="{5630FD0B-CC75-4ADA-BC8D-F834C2311BAA}" type="pres">
      <dgm:prSet presAssocID="{9A518CDF-379F-4552-958B-575A3263863E}" presName="LevelTwoTextNode" presStyleLbl="node2" presStyleIdx="0" presStyleCnt="4" custScaleX="116359" custScaleY="128406" custLinFactX="-73314" custLinFactNeighborX="-100000" custLinFactNeighborY="-584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526D9D-ED11-4E95-A6DD-8707CDB919A5}" type="pres">
      <dgm:prSet presAssocID="{9A518CDF-379F-4552-958B-575A3263863E}" presName="level3hierChild" presStyleCnt="0"/>
      <dgm:spPr/>
      <dgm:t>
        <a:bodyPr/>
        <a:lstStyle/>
        <a:p>
          <a:endParaRPr lang="ru-RU"/>
        </a:p>
      </dgm:t>
    </dgm:pt>
    <dgm:pt modelId="{5A039766-B40E-44D4-A70C-6EFD56851592}" type="pres">
      <dgm:prSet presAssocID="{8CFC109B-062B-4796-BBA7-BE27516BFA07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C2993FEF-DD01-4095-A123-5D17D48D3A12}" type="pres">
      <dgm:prSet presAssocID="{8CFC109B-062B-4796-BBA7-BE27516BFA07}" presName="connTx" presStyleLbl="parChTrans1D2" presStyleIdx="1" presStyleCnt="4"/>
      <dgm:spPr/>
      <dgm:t>
        <a:bodyPr/>
        <a:lstStyle/>
        <a:p>
          <a:endParaRPr lang="ru-RU"/>
        </a:p>
      </dgm:t>
    </dgm:pt>
    <dgm:pt modelId="{31585D9E-A753-402E-A8C2-872CC4F1562E}" type="pres">
      <dgm:prSet presAssocID="{1073E37E-3A7A-43FE-A96B-96DDDC236869}" presName="root2" presStyleCnt="0"/>
      <dgm:spPr/>
      <dgm:t>
        <a:bodyPr/>
        <a:lstStyle/>
        <a:p>
          <a:endParaRPr lang="ru-RU"/>
        </a:p>
      </dgm:t>
    </dgm:pt>
    <dgm:pt modelId="{130AE3B2-DAF3-43BF-AD2B-BAE1355CF550}" type="pres">
      <dgm:prSet presAssocID="{1073E37E-3A7A-43FE-A96B-96DDDC236869}" presName="LevelTwoTextNode" presStyleLbl="node2" presStyleIdx="1" presStyleCnt="4" custScaleX="117823" custScaleY="145116" custLinFactX="-71357" custLinFactNeighborX="-100000" custLinFactNeighborY="-33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81EBAD2-F090-498F-8C89-C6428AA2C16A}" type="pres">
      <dgm:prSet presAssocID="{1073E37E-3A7A-43FE-A96B-96DDDC236869}" presName="level3hierChild" presStyleCnt="0"/>
      <dgm:spPr/>
      <dgm:t>
        <a:bodyPr/>
        <a:lstStyle/>
        <a:p>
          <a:endParaRPr lang="ru-RU"/>
        </a:p>
      </dgm:t>
    </dgm:pt>
    <dgm:pt modelId="{3BFF129D-7247-4D5B-BA3A-C06ADAA984DF}" type="pres">
      <dgm:prSet presAssocID="{A8628F27-4C34-4CE3-BE56-AF00BB9F2C2A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87C7F16B-8B8F-4150-A6AE-985852805355}" type="pres">
      <dgm:prSet presAssocID="{A8628F27-4C34-4CE3-BE56-AF00BB9F2C2A}" presName="connTx" presStyleLbl="parChTrans1D2" presStyleIdx="2" presStyleCnt="4"/>
      <dgm:spPr/>
      <dgm:t>
        <a:bodyPr/>
        <a:lstStyle/>
        <a:p>
          <a:endParaRPr lang="ru-RU"/>
        </a:p>
      </dgm:t>
    </dgm:pt>
    <dgm:pt modelId="{5F3F38A0-57EB-4D3E-9D70-DBC860567471}" type="pres">
      <dgm:prSet presAssocID="{8B1342DA-8AF5-4685-9519-AD9FE52242D5}" presName="root2" presStyleCnt="0"/>
      <dgm:spPr/>
      <dgm:t>
        <a:bodyPr/>
        <a:lstStyle/>
        <a:p>
          <a:endParaRPr lang="ru-RU"/>
        </a:p>
      </dgm:t>
    </dgm:pt>
    <dgm:pt modelId="{5CD1E417-AB0A-4EB5-A328-806AEC31F7EA}" type="pres">
      <dgm:prSet presAssocID="{8B1342DA-8AF5-4685-9519-AD9FE52242D5}" presName="LevelTwoTextNode" presStyleLbl="node2" presStyleIdx="2" presStyleCnt="4" custScaleX="119594" custScaleY="140933" custLinFactX="-72301" custLinFactNeighborX="-100000" custLinFactNeighborY="-20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545CC6F-14AF-492B-B18E-0FF42417DC07}" type="pres">
      <dgm:prSet presAssocID="{8B1342DA-8AF5-4685-9519-AD9FE52242D5}" presName="level3hierChild" presStyleCnt="0"/>
      <dgm:spPr/>
      <dgm:t>
        <a:bodyPr/>
        <a:lstStyle/>
        <a:p>
          <a:endParaRPr lang="ru-RU"/>
        </a:p>
      </dgm:t>
    </dgm:pt>
    <dgm:pt modelId="{02A0451C-DB38-4E20-812E-CD908C5FEE38}" type="pres">
      <dgm:prSet presAssocID="{1DD5C02D-CE8D-41DD-B5B1-771EF08CD35D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96CA8A06-FD65-42D2-AFF8-6FB12C9E64ED}" type="pres">
      <dgm:prSet presAssocID="{1DD5C02D-CE8D-41DD-B5B1-771EF08CD35D}" presName="connTx" presStyleLbl="parChTrans1D2" presStyleIdx="3" presStyleCnt="4"/>
      <dgm:spPr/>
      <dgm:t>
        <a:bodyPr/>
        <a:lstStyle/>
        <a:p>
          <a:endParaRPr lang="ru-RU"/>
        </a:p>
      </dgm:t>
    </dgm:pt>
    <dgm:pt modelId="{44355A17-2DF3-4975-BDA9-17EAE7B9D3E8}" type="pres">
      <dgm:prSet presAssocID="{31EE0852-89D8-4C55-9EDF-3F9717CA1316}" presName="root2" presStyleCnt="0"/>
      <dgm:spPr/>
      <dgm:t>
        <a:bodyPr/>
        <a:lstStyle/>
        <a:p>
          <a:endParaRPr lang="ru-RU"/>
        </a:p>
      </dgm:t>
    </dgm:pt>
    <dgm:pt modelId="{C59DDA43-A3F1-4F79-88FF-052410D93C7D}" type="pres">
      <dgm:prSet presAssocID="{31EE0852-89D8-4C55-9EDF-3F9717CA1316}" presName="LevelTwoTextNode" presStyleLbl="node2" presStyleIdx="3" presStyleCnt="4" custScaleX="117824" custScaleY="150783" custLinFactX="-70531" custLinFactNeighborX="-100000" custLinFactNeighborY="819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086404F-DE30-4C26-B61E-8B6C7469AE6B}" type="pres">
      <dgm:prSet presAssocID="{31EE0852-89D8-4C55-9EDF-3F9717CA1316}" presName="level3hierChild" presStyleCnt="0"/>
      <dgm:spPr/>
      <dgm:t>
        <a:bodyPr/>
        <a:lstStyle/>
        <a:p>
          <a:endParaRPr lang="ru-RU"/>
        </a:p>
      </dgm:t>
    </dgm:pt>
  </dgm:ptLst>
  <dgm:cxnLst>
    <dgm:cxn modelId="{05A65D77-00D9-4EFC-B0D8-3BA0C7725BFE}" type="presOf" srcId="{2CEE3425-59AA-4ABE-9B55-7A409E38003E}" destId="{735DEF31-22EF-4EAE-88B8-5757F95FDC51}" srcOrd="0" destOrd="0" presId="urn:microsoft.com/office/officeart/2008/layout/HorizontalMultiLevelHierarchy"/>
    <dgm:cxn modelId="{23C4DC47-3F77-4180-9980-A74AFF962A6C}" type="presOf" srcId="{31EE0852-89D8-4C55-9EDF-3F9717CA1316}" destId="{C59DDA43-A3F1-4F79-88FF-052410D93C7D}" srcOrd="0" destOrd="0" presId="urn:microsoft.com/office/officeart/2008/layout/HorizontalMultiLevelHierarchy"/>
    <dgm:cxn modelId="{4BB67FE6-F7DC-4A1A-96E2-E331A8580767}" srcId="{476C8C86-4ABC-4DD2-89D7-612D400B9AA1}" destId="{1073E37E-3A7A-43FE-A96B-96DDDC236869}" srcOrd="1" destOrd="0" parTransId="{8CFC109B-062B-4796-BBA7-BE27516BFA07}" sibTransId="{AC4CB12D-8828-4EE1-9488-48C989D89D36}"/>
    <dgm:cxn modelId="{1426EC11-18EC-487B-9342-FFCA3763A68C}" type="presOf" srcId="{1073E37E-3A7A-43FE-A96B-96DDDC236869}" destId="{130AE3B2-DAF3-43BF-AD2B-BAE1355CF550}" srcOrd="0" destOrd="0" presId="urn:microsoft.com/office/officeart/2008/layout/HorizontalMultiLevelHierarchy"/>
    <dgm:cxn modelId="{44787458-8789-4721-B7C3-BB9662F9BD11}" type="presOf" srcId="{476C8C86-4ABC-4DD2-89D7-612D400B9AA1}" destId="{1FAA95FE-FADD-4070-9538-BA0BD7144683}" srcOrd="0" destOrd="0" presId="urn:microsoft.com/office/officeart/2008/layout/HorizontalMultiLevelHierarchy"/>
    <dgm:cxn modelId="{922B5648-CF9B-43C1-B3F3-C13694A798E2}" srcId="{476C8C86-4ABC-4DD2-89D7-612D400B9AA1}" destId="{9A518CDF-379F-4552-958B-575A3263863E}" srcOrd="0" destOrd="0" parTransId="{2298060D-73C5-46AA-925E-74DE33A76BCF}" sibTransId="{3CDA06C6-8B6E-432E-95FE-BEC63B072DF6}"/>
    <dgm:cxn modelId="{65A51288-F2BB-444D-AA43-559B6F06CA7F}" type="presOf" srcId="{A8628F27-4C34-4CE3-BE56-AF00BB9F2C2A}" destId="{87C7F16B-8B8F-4150-A6AE-985852805355}" srcOrd="1" destOrd="0" presId="urn:microsoft.com/office/officeart/2008/layout/HorizontalMultiLevelHierarchy"/>
    <dgm:cxn modelId="{6205AB6B-FAC1-43E5-A491-F8938190E3B4}" srcId="{476C8C86-4ABC-4DD2-89D7-612D400B9AA1}" destId="{8B1342DA-8AF5-4685-9519-AD9FE52242D5}" srcOrd="2" destOrd="0" parTransId="{A8628F27-4C34-4CE3-BE56-AF00BB9F2C2A}" sibTransId="{B0E8268E-F84D-4C2C-AD40-BE21ABECBAB4}"/>
    <dgm:cxn modelId="{0BF1F806-12B1-4FD3-8DA5-F25ED3EEBA46}" srcId="{476C8C86-4ABC-4DD2-89D7-612D400B9AA1}" destId="{31EE0852-89D8-4C55-9EDF-3F9717CA1316}" srcOrd="3" destOrd="0" parTransId="{1DD5C02D-CE8D-41DD-B5B1-771EF08CD35D}" sibTransId="{D80F3D51-BFAE-4394-BF29-5CEC3FB9898E}"/>
    <dgm:cxn modelId="{7FA53CAB-D783-4B2A-A504-80D154D47143}" type="presOf" srcId="{A8628F27-4C34-4CE3-BE56-AF00BB9F2C2A}" destId="{3BFF129D-7247-4D5B-BA3A-C06ADAA984DF}" srcOrd="0" destOrd="0" presId="urn:microsoft.com/office/officeart/2008/layout/HorizontalMultiLevelHierarchy"/>
    <dgm:cxn modelId="{2AB55DE8-3A8B-4F77-9958-DE627A745706}" type="presOf" srcId="{2298060D-73C5-46AA-925E-74DE33A76BCF}" destId="{44D70409-EA60-43E6-B759-086309A7565A}" srcOrd="1" destOrd="0" presId="urn:microsoft.com/office/officeart/2008/layout/HorizontalMultiLevelHierarchy"/>
    <dgm:cxn modelId="{C15D1C95-CCF2-4545-876B-9D841388F115}" srcId="{2CEE3425-59AA-4ABE-9B55-7A409E38003E}" destId="{476C8C86-4ABC-4DD2-89D7-612D400B9AA1}" srcOrd="0" destOrd="0" parTransId="{BB286A14-0BDB-41F6-8277-A5F11F01A1CD}" sibTransId="{23A97CA7-D532-4844-B10A-5FBA34D66A68}"/>
    <dgm:cxn modelId="{EB11E3F8-189E-4A2D-9136-82FE6C7A0167}" type="presOf" srcId="{1DD5C02D-CE8D-41DD-B5B1-771EF08CD35D}" destId="{96CA8A06-FD65-42D2-AFF8-6FB12C9E64ED}" srcOrd="1" destOrd="0" presId="urn:microsoft.com/office/officeart/2008/layout/HorizontalMultiLevelHierarchy"/>
    <dgm:cxn modelId="{5951BC79-94DD-4854-BF59-6CB64FBD42E2}" type="presOf" srcId="{9A518CDF-379F-4552-958B-575A3263863E}" destId="{5630FD0B-CC75-4ADA-BC8D-F834C2311BAA}" srcOrd="0" destOrd="0" presId="urn:microsoft.com/office/officeart/2008/layout/HorizontalMultiLevelHierarchy"/>
    <dgm:cxn modelId="{DD926BE2-E853-4A67-A1E3-E9224B0E6BD0}" type="presOf" srcId="{8B1342DA-8AF5-4685-9519-AD9FE52242D5}" destId="{5CD1E417-AB0A-4EB5-A328-806AEC31F7EA}" srcOrd="0" destOrd="0" presId="urn:microsoft.com/office/officeart/2008/layout/HorizontalMultiLevelHierarchy"/>
    <dgm:cxn modelId="{EABC0079-96F6-423C-9835-F2309CAB4B69}" type="presOf" srcId="{2298060D-73C5-46AA-925E-74DE33A76BCF}" destId="{94EB78CD-DE84-4CDF-A450-6736C2812754}" srcOrd="0" destOrd="0" presId="urn:microsoft.com/office/officeart/2008/layout/HorizontalMultiLevelHierarchy"/>
    <dgm:cxn modelId="{89F4399B-8135-42B8-9D0F-9158282AF206}" type="presOf" srcId="{8CFC109B-062B-4796-BBA7-BE27516BFA07}" destId="{5A039766-B40E-44D4-A70C-6EFD56851592}" srcOrd="0" destOrd="0" presId="urn:microsoft.com/office/officeart/2008/layout/HorizontalMultiLevelHierarchy"/>
    <dgm:cxn modelId="{F4CA759D-E585-42E2-BA06-98EBD09276B8}" type="presOf" srcId="{1DD5C02D-CE8D-41DD-B5B1-771EF08CD35D}" destId="{02A0451C-DB38-4E20-812E-CD908C5FEE38}" srcOrd="0" destOrd="0" presId="urn:microsoft.com/office/officeart/2008/layout/HorizontalMultiLevelHierarchy"/>
    <dgm:cxn modelId="{45314E5D-DEC2-4932-96D2-9DA16AFEEAB1}" type="presOf" srcId="{8CFC109B-062B-4796-BBA7-BE27516BFA07}" destId="{C2993FEF-DD01-4095-A123-5D17D48D3A12}" srcOrd="1" destOrd="0" presId="urn:microsoft.com/office/officeart/2008/layout/HorizontalMultiLevelHierarchy"/>
    <dgm:cxn modelId="{128C2E7B-718B-497B-BF02-1DA9B03B8EB2}" type="presParOf" srcId="{735DEF31-22EF-4EAE-88B8-5757F95FDC51}" destId="{B68A0211-4A75-4A8F-AFE1-12B2A28276F5}" srcOrd="0" destOrd="0" presId="urn:microsoft.com/office/officeart/2008/layout/HorizontalMultiLevelHierarchy"/>
    <dgm:cxn modelId="{853430B3-6E8F-4B30-8A96-5AFD30524336}" type="presParOf" srcId="{B68A0211-4A75-4A8F-AFE1-12B2A28276F5}" destId="{1FAA95FE-FADD-4070-9538-BA0BD7144683}" srcOrd="0" destOrd="0" presId="urn:microsoft.com/office/officeart/2008/layout/HorizontalMultiLevelHierarchy"/>
    <dgm:cxn modelId="{6919577D-499B-4972-8F06-3A8207047E02}" type="presParOf" srcId="{B68A0211-4A75-4A8F-AFE1-12B2A28276F5}" destId="{B1A43DC9-2C2F-4EE2-9BA2-C0CBDB6565AE}" srcOrd="1" destOrd="0" presId="urn:microsoft.com/office/officeart/2008/layout/HorizontalMultiLevelHierarchy"/>
    <dgm:cxn modelId="{D3F5921A-9D66-44D2-A0F6-AA285C971E72}" type="presParOf" srcId="{B1A43DC9-2C2F-4EE2-9BA2-C0CBDB6565AE}" destId="{94EB78CD-DE84-4CDF-A450-6736C2812754}" srcOrd="0" destOrd="0" presId="urn:microsoft.com/office/officeart/2008/layout/HorizontalMultiLevelHierarchy"/>
    <dgm:cxn modelId="{53D9EE67-B3CA-4811-AFE6-0D9274F6CC4D}" type="presParOf" srcId="{94EB78CD-DE84-4CDF-A450-6736C2812754}" destId="{44D70409-EA60-43E6-B759-086309A7565A}" srcOrd="0" destOrd="0" presId="urn:microsoft.com/office/officeart/2008/layout/HorizontalMultiLevelHierarchy"/>
    <dgm:cxn modelId="{08B23F75-B778-4B62-B70A-C39190918532}" type="presParOf" srcId="{B1A43DC9-2C2F-4EE2-9BA2-C0CBDB6565AE}" destId="{6E3FA882-DCC8-4644-AD2F-BBD623BF9DEC}" srcOrd="1" destOrd="0" presId="urn:microsoft.com/office/officeart/2008/layout/HorizontalMultiLevelHierarchy"/>
    <dgm:cxn modelId="{40BF003F-1D62-41B9-82DE-FD85A136F8A3}" type="presParOf" srcId="{6E3FA882-DCC8-4644-AD2F-BBD623BF9DEC}" destId="{5630FD0B-CC75-4ADA-BC8D-F834C2311BAA}" srcOrd="0" destOrd="0" presId="urn:microsoft.com/office/officeart/2008/layout/HorizontalMultiLevelHierarchy"/>
    <dgm:cxn modelId="{BCCE52B9-2DD4-4C96-AD5C-B397AB745B4F}" type="presParOf" srcId="{6E3FA882-DCC8-4644-AD2F-BBD623BF9DEC}" destId="{3D526D9D-ED11-4E95-A6DD-8707CDB919A5}" srcOrd="1" destOrd="0" presId="urn:microsoft.com/office/officeart/2008/layout/HorizontalMultiLevelHierarchy"/>
    <dgm:cxn modelId="{8AD932C5-3D9F-4BF9-B7DD-26A889E2BCF9}" type="presParOf" srcId="{B1A43DC9-2C2F-4EE2-9BA2-C0CBDB6565AE}" destId="{5A039766-B40E-44D4-A70C-6EFD56851592}" srcOrd="2" destOrd="0" presId="urn:microsoft.com/office/officeart/2008/layout/HorizontalMultiLevelHierarchy"/>
    <dgm:cxn modelId="{65DE3A08-5836-42C4-BAEA-E83785FE35E6}" type="presParOf" srcId="{5A039766-B40E-44D4-A70C-6EFD56851592}" destId="{C2993FEF-DD01-4095-A123-5D17D48D3A12}" srcOrd="0" destOrd="0" presId="urn:microsoft.com/office/officeart/2008/layout/HorizontalMultiLevelHierarchy"/>
    <dgm:cxn modelId="{43D5755D-9C42-454A-9687-6BF803A5AB46}" type="presParOf" srcId="{B1A43DC9-2C2F-4EE2-9BA2-C0CBDB6565AE}" destId="{31585D9E-A753-402E-A8C2-872CC4F1562E}" srcOrd="3" destOrd="0" presId="urn:microsoft.com/office/officeart/2008/layout/HorizontalMultiLevelHierarchy"/>
    <dgm:cxn modelId="{9A357EF4-73D1-453F-9351-5293CDB8F1D1}" type="presParOf" srcId="{31585D9E-A753-402E-A8C2-872CC4F1562E}" destId="{130AE3B2-DAF3-43BF-AD2B-BAE1355CF550}" srcOrd="0" destOrd="0" presId="urn:microsoft.com/office/officeart/2008/layout/HorizontalMultiLevelHierarchy"/>
    <dgm:cxn modelId="{0F46C6E6-210D-4512-96D9-55F7EA763B7C}" type="presParOf" srcId="{31585D9E-A753-402E-A8C2-872CC4F1562E}" destId="{481EBAD2-F090-498F-8C89-C6428AA2C16A}" srcOrd="1" destOrd="0" presId="urn:microsoft.com/office/officeart/2008/layout/HorizontalMultiLevelHierarchy"/>
    <dgm:cxn modelId="{08AF3BA8-84AA-4248-B6C8-FCA8DCEB34B1}" type="presParOf" srcId="{B1A43DC9-2C2F-4EE2-9BA2-C0CBDB6565AE}" destId="{3BFF129D-7247-4D5B-BA3A-C06ADAA984DF}" srcOrd="4" destOrd="0" presId="urn:microsoft.com/office/officeart/2008/layout/HorizontalMultiLevelHierarchy"/>
    <dgm:cxn modelId="{EDA17A73-57AF-4B56-8676-A5E7B1D640A9}" type="presParOf" srcId="{3BFF129D-7247-4D5B-BA3A-C06ADAA984DF}" destId="{87C7F16B-8B8F-4150-A6AE-985852805355}" srcOrd="0" destOrd="0" presId="urn:microsoft.com/office/officeart/2008/layout/HorizontalMultiLevelHierarchy"/>
    <dgm:cxn modelId="{D7895A3F-CEBF-4E6E-902F-5B90B7254C25}" type="presParOf" srcId="{B1A43DC9-2C2F-4EE2-9BA2-C0CBDB6565AE}" destId="{5F3F38A0-57EB-4D3E-9D70-DBC860567471}" srcOrd="5" destOrd="0" presId="urn:microsoft.com/office/officeart/2008/layout/HorizontalMultiLevelHierarchy"/>
    <dgm:cxn modelId="{000AEEFD-0800-4C3F-B095-E7036B8265BA}" type="presParOf" srcId="{5F3F38A0-57EB-4D3E-9D70-DBC860567471}" destId="{5CD1E417-AB0A-4EB5-A328-806AEC31F7EA}" srcOrd="0" destOrd="0" presId="urn:microsoft.com/office/officeart/2008/layout/HorizontalMultiLevelHierarchy"/>
    <dgm:cxn modelId="{6765A456-7F1F-4EDF-BADB-D1B33E00ED9D}" type="presParOf" srcId="{5F3F38A0-57EB-4D3E-9D70-DBC860567471}" destId="{8545CC6F-14AF-492B-B18E-0FF42417DC07}" srcOrd="1" destOrd="0" presId="urn:microsoft.com/office/officeart/2008/layout/HorizontalMultiLevelHierarchy"/>
    <dgm:cxn modelId="{A78E8393-7F9F-4DCE-9E78-4C479CBCE080}" type="presParOf" srcId="{B1A43DC9-2C2F-4EE2-9BA2-C0CBDB6565AE}" destId="{02A0451C-DB38-4E20-812E-CD908C5FEE38}" srcOrd="6" destOrd="0" presId="urn:microsoft.com/office/officeart/2008/layout/HorizontalMultiLevelHierarchy"/>
    <dgm:cxn modelId="{C7569168-FD08-4D20-A726-093E1B3A1431}" type="presParOf" srcId="{02A0451C-DB38-4E20-812E-CD908C5FEE38}" destId="{96CA8A06-FD65-42D2-AFF8-6FB12C9E64ED}" srcOrd="0" destOrd="0" presId="urn:microsoft.com/office/officeart/2008/layout/HorizontalMultiLevelHierarchy"/>
    <dgm:cxn modelId="{40FC93C5-E93A-4EF6-BAA6-73B8FD06B923}" type="presParOf" srcId="{B1A43DC9-2C2F-4EE2-9BA2-C0CBDB6565AE}" destId="{44355A17-2DF3-4975-BDA9-17EAE7B9D3E8}" srcOrd="7" destOrd="0" presId="urn:microsoft.com/office/officeart/2008/layout/HorizontalMultiLevelHierarchy"/>
    <dgm:cxn modelId="{C5468766-F488-43D3-A0DF-1D203819E8A9}" type="presParOf" srcId="{44355A17-2DF3-4975-BDA9-17EAE7B9D3E8}" destId="{C59DDA43-A3F1-4F79-88FF-052410D93C7D}" srcOrd="0" destOrd="0" presId="urn:microsoft.com/office/officeart/2008/layout/HorizontalMultiLevelHierarchy"/>
    <dgm:cxn modelId="{CFE5E90E-66DA-416F-8794-7BB01190AD0D}" type="presParOf" srcId="{44355A17-2DF3-4975-BDA9-17EAE7B9D3E8}" destId="{3086404F-DE30-4C26-B61E-8B6C7469AE6B}" srcOrd="1" destOrd="0" presId="urn:microsoft.com/office/officeart/2008/layout/HorizontalMultiLevelHierarchy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A0451C-DB38-4E20-812E-CD908C5FEE38}">
      <dsp:nvSpPr>
        <dsp:cNvPr id="0" name=""/>
        <dsp:cNvSpPr/>
      </dsp:nvSpPr>
      <dsp:spPr>
        <a:xfrm>
          <a:off x="828033" y="2001072"/>
          <a:ext cx="668098" cy="13068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4049" y="0"/>
              </a:lnTo>
              <a:lnTo>
                <a:pt x="334049" y="1306821"/>
              </a:lnTo>
              <a:lnTo>
                <a:pt x="668098" y="1306821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125389" y="2617790"/>
        <a:ext cx="73384" cy="73384"/>
      </dsp:txXfrm>
    </dsp:sp>
    <dsp:sp modelId="{3BFF129D-7247-4D5B-BA3A-C06ADAA984DF}">
      <dsp:nvSpPr>
        <dsp:cNvPr id="0" name=""/>
        <dsp:cNvSpPr/>
      </dsp:nvSpPr>
      <dsp:spPr>
        <a:xfrm>
          <a:off x="828033" y="2001072"/>
          <a:ext cx="638035" cy="3688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19017" y="0"/>
              </a:lnTo>
              <a:lnTo>
                <a:pt x="319017" y="368839"/>
              </a:lnTo>
              <a:lnTo>
                <a:pt x="638035" y="368839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128626" y="2167067"/>
        <a:ext cx="36848" cy="36848"/>
      </dsp:txXfrm>
    </dsp:sp>
    <dsp:sp modelId="{5A039766-B40E-44D4-A70C-6EFD56851592}">
      <dsp:nvSpPr>
        <dsp:cNvPr id="0" name=""/>
        <dsp:cNvSpPr/>
      </dsp:nvSpPr>
      <dsp:spPr>
        <a:xfrm>
          <a:off x="828033" y="1493537"/>
          <a:ext cx="654069" cy="507535"/>
        </a:xfrm>
        <a:custGeom>
          <a:avLst/>
          <a:gdLst/>
          <a:ahLst/>
          <a:cxnLst/>
          <a:rect l="0" t="0" r="0" b="0"/>
          <a:pathLst>
            <a:path>
              <a:moveTo>
                <a:pt x="0" y="507535"/>
              </a:moveTo>
              <a:lnTo>
                <a:pt x="327034" y="507535"/>
              </a:lnTo>
              <a:lnTo>
                <a:pt x="327034" y="0"/>
              </a:lnTo>
              <a:lnTo>
                <a:pt x="654069" y="0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134370" y="1726607"/>
        <a:ext cx="41394" cy="41394"/>
      </dsp:txXfrm>
    </dsp:sp>
    <dsp:sp modelId="{94EB78CD-DE84-4CDF-A450-6736C2812754}">
      <dsp:nvSpPr>
        <dsp:cNvPr id="0" name=""/>
        <dsp:cNvSpPr/>
      </dsp:nvSpPr>
      <dsp:spPr>
        <a:xfrm>
          <a:off x="828033" y="370594"/>
          <a:ext cx="620830" cy="1630478"/>
        </a:xfrm>
        <a:custGeom>
          <a:avLst/>
          <a:gdLst/>
          <a:ahLst/>
          <a:cxnLst/>
          <a:rect l="0" t="0" r="0" b="0"/>
          <a:pathLst>
            <a:path>
              <a:moveTo>
                <a:pt x="0" y="1630478"/>
              </a:moveTo>
              <a:lnTo>
                <a:pt x="310415" y="1630478"/>
              </a:lnTo>
              <a:lnTo>
                <a:pt x="310415" y="0"/>
              </a:lnTo>
              <a:lnTo>
                <a:pt x="620830" y="0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1094831" y="1142216"/>
        <a:ext cx="87233" cy="87233"/>
      </dsp:txXfrm>
    </dsp:sp>
    <dsp:sp modelId="{1FAA95FE-FADD-4070-9538-BA0BD7144683}">
      <dsp:nvSpPr>
        <dsp:cNvPr id="0" name=""/>
        <dsp:cNvSpPr/>
      </dsp:nvSpPr>
      <dsp:spPr>
        <a:xfrm rot="16200000">
          <a:off x="-1581354" y="1587056"/>
          <a:ext cx="3990742" cy="828033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smtClean="0">
              <a:solidFill>
                <a:schemeClr val="bg1"/>
              </a:solidFill>
              <a:latin typeface="Liberation Serif" pitchFamily="18" charset="0"/>
            </a:rPr>
            <a:t>МОУК (448 чел.)</a:t>
          </a:r>
          <a:endParaRPr lang="ru-RU" sz="2800" b="1" kern="1200" dirty="0">
            <a:solidFill>
              <a:schemeClr val="bg1"/>
            </a:solidFill>
            <a:latin typeface="Liberation Serif" pitchFamily="18" charset="0"/>
          </a:endParaRPr>
        </a:p>
      </dsp:txBody>
      <dsp:txXfrm>
        <a:off x="-1581354" y="1587056"/>
        <a:ext cx="3990742" cy="828033"/>
      </dsp:txXfrm>
    </dsp:sp>
    <dsp:sp modelId="{5630FD0B-CC75-4ADA-BC8D-F834C2311BAA}">
      <dsp:nvSpPr>
        <dsp:cNvPr id="0" name=""/>
        <dsp:cNvSpPr/>
      </dsp:nvSpPr>
      <dsp:spPr>
        <a:xfrm>
          <a:off x="1448863" y="38137"/>
          <a:ext cx="1976305" cy="664914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Управление культуры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 (2 человека</a:t>
          </a:r>
          <a:r>
            <a:rPr lang="ru-RU" sz="1400" b="1" kern="1200" dirty="0" smtClean="0"/>
            <a:t>)</a:t>
          </a:r>
          <a:endParaRPr lang="ru-RU" sz="1400" b="1" kern="1200" dirty="0"/>
        </a:p>
      </dsp:txBody>
      <dsp:txXfrm>
        <a:off x="1448863" y="38137"/>
        <a:ext cx="1976305" cy="664914"/>
      </dsp:txXfrm>
    </dsp:sp>
    <dsp:sp modelId="{130AE3B2-DAF3-43BF-AD2B-BAE1355CF550}">
      <dsp:nvSpPr>
        <dsp:cNvPr id="0" name=""/>
        <dsp:cNvSpPr/>
      </dsp:nvSpPr>
      <dsp:spPr>
        <a:xfrm>
          <a:off x="1482102" y="1117816"/>
          <a:ext cx="2001170" cy="751442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ДШИ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4 учреждения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 (157 человек</a:t>
          </a:r>
          <a:r>
            <a:rPr lang="ru-RU" sz="1400" kern="1200" dirty="0" smtClean="0"/>
            <a:t>)</a:t>
          </a:r>
          <a:endParaRPr lang="ru-RU" sz="1400" kern="1200" dirty="0"/>
        </a:p>
      </dsp:txBody>
      <dsp:txXfrm>
        <a:off x="1482102" y="1117816"/>
        <a:ext cx="2001170" cy="751442"/>
      </dsp:txXfrm>
    </dsp:sp>
    <dsp:sp modelId="{5CD1E417-AB0A-4EB5-A328-806AEC31F7EA}">
      <dsp:nvSpPr>
        <dsp:cNvPr id="0" name=""/>
        <dsp:cNvSpPr/>
      </dsp:nvSpPr>
      <dsp:spPr>
        <a:xfrm>
          <a:off x="1466068" y="2005020"/>
          <a:ext cx="2031250" cy="729781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Учреждения культуры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5 учреждений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(262 человек)</a:t>
          </a:r>
          <a:endParaRPr lang="ru-RU" sz="1400" b="1" kern="1200" dirty="0">
            <a:latin typeface="Liberation Serif" pitchFamily="18" charset="0"/>
          </a:endParaRPr>
        </a:p>
      </dsp:txBody>
      <dsp:txXfrm>
        <a:off x="1466068" y="2005020"/>
        <a:ext cx="2031250" cy="729781"/>
      </dsp:txXfrm>
    </dsp:sp>
    <dsp:sp modelId="{C59DDA43-A3F1-4F79-88FF-052410D93C7D}">
      <dsp:nvSpPr>
        <dsp:cNvPr id="0" name=""/>
        <dsp:cNvSpPr/>
      </dsp:nvSpPr>
      <dsp:spPr>
        <a:xfrm>
          <a:off x="1496131" y="2917500"/>
          <a:ext cx="2001187" cy="780787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МКУ «УОФХДМУК»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( 27 человек)</a:t>
          </a:r>
          <a:endParaRPr lang="ru-RU" sz="1400" b="1" kern="1200" dirty="0">
            <a:latin typeface="Liberation Serif" pitchFamily="18" charset="0"/>
          </a:endParaRPr>
        </a:p>
      </dsp:txBody>
      <dsp:txXfrm>
        <a:off x="1496131" y="2917500"/>
        <a:ext cx="2001187" cy="7807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0D716E-3DCB-4E14-A7B1-4ABEDF13F574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B5B27D-2E9E-4EC8-B445-77B6E3B50A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148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E110DD25-4D5A-45A7-818C-1CF6E8E0E95D}" type="slidenum">
              <a:rPr lang="ru-RU" altLang="ru-RU"/>
              <a:pPr/>
              <a:t>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146665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84402"/>
      </p:ext>
    </p:extLst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46240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502828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01704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407623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218768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921493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421076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153040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726883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127937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CE717-C3BF-4D51-BF3F-ABEB183E0C17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297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6.jpeg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10.jpeg"/><Relationship Id="rId10" Type="http://schemas.openxmlformats.org/officeDocument/2006/relationships/image" Target="../media/image5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4.jpeg"/><Relationship Id="rId1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25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64.jpeg"/><Relationship Id="rId7" Type="http://schemas.openxmlformats.org/officeDocument/2006/relationships/image" Target="../media/image68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7" Type="http://schemas.openxmlformats.org/officeDocument/2006/relationships/image" Target="../media/image91.jpe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7" Type="http://schemas.openxmlformats.org/officeDocument/2006/relationships/image" Target="../media/image97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6.jpeg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7" Type="http://schemas.openxmlformats.org/officeDocument/2006/relationships/image" Target="../media/image103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2.jpeg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jpeg"/><Relationship Id="rId3" Type="http://schemas.openxmlformats.org/officeDocument/2006/relationships/image" Target="../media/image105.jpeg"/><Relationship Id="rId7" Type="http://schemas.openxmlformats.org/officeDocument/2006/relationships/image" Target="../media/image109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8.jpeg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5.jpeg"/><Relationship Id="rId5" Type="http://schemas.openxmlformats.org/officeDocument/2006/relationships/image" Target="../media/image114.jpeg"/><Relationship Id="rId4" Type="http://schemas.openxmlformats.org/officeDocument/2006/relationships/image" Target="../media/image113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7" Type="http://schemas.openxmlformats.org/officeDocument/2006/relationships/image" Target="../media/image121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0.jpeg"/><Relationship Id="rId5" Type="http://schemas.openxmlformats.org/officeDocument/2006/relationships/image" Target="../media/image119.jpeg"/><Relationship Id="rId4" Type="http://schemas.openxmlformats.org/officeDocument/2006/relationships/image" Target="../media/image11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7" Type="http://schemas.openxmlformats.org/officeDocument/2006/relationships/image" Target="../media/image127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6.jpeg"/><Relationship Id="rId5" Type="http://schemas.openxmlformats.org/officeDocument/2006/relationships/image" Target="../media/image125.jpeg"/><Relationship Id="rId4" Type="http://schemas.openxmlformats.org/officeDocument/2006/relationships/image" Target="../media/image124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jpeg"/><Relationship Id="rId3" Type="http://schemas.openxmlformats.org/officeDocument/2006/relationships/image" Target="../media/image129.jpeg"/><Relationship Id="rId7" Type="http://schemas.openxmlformats.org/officeDocument/2006/relationships/image" Target="../media/image133.jpe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2.jpeg"/><Relationship Id="rId5" Type="http://schemas.openxmlformats.org/officeDocument/2006/relationships/image" Target="../media/image131.jpeg"/><Relationship Id="rId4" Type="http://schemas.openxmlformats.org/officeDocument/2006/relationships/image" Target="../media/image130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1.jpeg"/><Relationship Id="rId3" Type="http://schemas.openxmlformats.org/officeDocument/2006/relationships/image" Target="../media/image136.jpeg"/><Relationship Id="rId7" Type="http://schemas.openxmlformats.org/officeDocument/2006/relationships/image" Target="../media/image140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9.jpeg"/><Relationship Id="rId5" Type="http://schemas.openxmlformats.org/officeDocument/2006/relationships/image" Target="../media/image138.jpeg"/><Relationship Id="rId4" Type="http://schemas.openxmlformats.org/officeDocument/2006/relationships/image" Target="../media/image13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eg"/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jpeg"/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8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5.jpeg"/><Relationship Id="rId3" Type="http://schemas.openxmlformats.org/officeDocument/2006/relationships/image" Target="../media/image150.jpeg"/><Relationship Id="rId7" Type="http://schemas.openxmlformats.org/officeDocument/2006/relationships/image" Target="../media/image154.jpe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3.jpeg"/><Relationship Id="rId5" Type="http://schemas.openxmlformats.org/officeDocument/2006/relationships/image" Target="../media/image152.jpeg"/><Relationship Id="rId10" Type="http://schemas.openxmlformats.org/officeDocument/2006/relationships/image" Target="../media/image157.jpeg"/><Relationship Id="rId4" Type="http://schemas.openxmlformats.org/officeDocument/2006/relationships/image" Target="../media/image151.jpeg"/><Relationship Id="rId9" Type="http://schemas.openxmlformats.org/officeDocument/2006/relationships/image" Target="../media/image156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4.jpeg"/><Relationship Id="rId3" Type="http://schemas.openxmlformats.org/officeDocument/2006/relationships/image" Target="../media/image159.jpeg"/><Relationship Id="rId7" Type="http://schemas.openxmlformats.org/officeDocument/2006/relationships/image" Target="../media/image163.jpeg"/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2.jpeg"/><Relationship Id="rId5" Type="http://schemas.openxmlformats.org/officeDocument/2006/relationships/image" Target="../media/image161.jpeg"/><Relationship Id="rId4" Type="http://schemas.openxmlformats.org/officeDocument/2006/relationships/image" Target="../media/image160.jpeg"/><Relationship Id="rId9" Type="http://schemas.openxmlformats.org/officeDocument/2006/relationships/image" Target="../media/image16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jpeg"/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9.jpeg"/><Relationship Id="rId4" Type="http://schemas.openxmlformats.org/officeDocument/2006/relationships/image" Target="../media/image168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57771" y="2714626"/>
            <a:ext cx="4028458" cy="787528"/>
          </a:xfrm>
          <a:noFill/>
        </p:spPr>
        <p:txBody>
          <a:bodyPr>
            <a:noAutofit/>
          </a:bodyPr>
          <a:lstStyle/>
          <a:p>
            <a:pPr>
              <a:lnSpc>
                <a:spcPts val="3200"/>
              </a:lnSpc>
            </a:pP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городской округ </a:t>
            </a:r>
            <a:r>
              <a:rPr lang="ru-RU" sz="26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/>
            </a:r>
            <a:br>
              <a:rPr lang="ru-RU" sz="26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Краснотурьинск</a:t>
            </a:r>
            <a:endParaRPr lang="ru-RU" sz="4000" b="1" dirty="0">
              <a:solidFill>
                <a:srgbClr val="C00000"/>
              </a:solidFill>
              <a:latin typeface="Liberation Serif" pitchFamily="18" charset="0"/>
              <a:ea typeface="Open Sans Extrabold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5230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7"/>
          <p:cNvSpPr txBox="1">
            <a:spLocks noChangeArrowheads="1"/>
          </p:cNvSpPr>
          <p:nvPr/>
        </p:nvSpPr>
        <p:spPr bwMode="auto">
          <a:xfrm>
            <a:off x="179513" y="844153"/>
            <a:ext cx="8784976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200" b="1" dirty="0" smtClean="0">
                <a:solidFill>
                  <a:srgbClr val="0000A0"/>
                </a:solidFill>
                <a:latin typeface="Liberation Serif" pitchFamily="18" charset="0"/>
              </a:rPr>
              <a:t>О </a:t>
            </a:r>
            <a:r>
              <a:rPr lang="ru-RU" sz="3200" b="1" dirty="0">
                <a:solidFill>
                  <a:srgbClr val="0000A0"/>
                </a:solidFill>
                <a:latin typeface="Liberation Serif" pitchFamily="18" charset="0"/>
              </a:rPr>
              <a:t>результатах деятельности </a:t>
            </a:r>
            <a:endParaRPr lang="ru-RU" sz="3200" b="1" dirty="0" smtClean="0">
              <a:solidFill>
                <a:srgbClr val="0000A0"/>
              </a:solidFill>
              <a:latin typeface="Liberation Serif" pitchFamily="18" charset="0"/>
            </a:endParaRPr>
          </a:p>
          <a:p>
            <a:pPr algn="ctr" eaLnBrk="1" hangingPunct="1"/>
            <a:r>
              <a:rPr lang="ru-RU" sz="3200" b="1" dirty="0" smtClean="0">
                <a:solidFill>
                  <a:srgbClr val="0000A0"/>
                </a:solidFill>
                <a:latin typeface="Liberation Serif" pitchFamily="18" charset="0"/>
              </a:rPr>
              <a:t>муниципального </a:t>
            </a:r>
            <a:r>
              <a:rPr lang="ru-RU" sz="3200" b="1" dirty="0">
                <a:solidFill>
                  <a:srgbClr val="0000A0"/>
                </a:solidFill>
                <a:latin typeface="Liberation Serif" pitchFamily="18" charset="0"/>
              </a:rPr>
              <a:t>органа </a:t>
            </a:r>
            <a:endParaRPr lang="ru-RU" sz="3200" b="1" dirty="0" smtClean="0">
              <a:solidFill>
                <a:srgbClr val="0000A0"/>
              </a:solidFill>
              <a:latin typeface="Liberation Serif" pitchFamily="18" charset="0"/>
            </a:endParaRPr>
          </a:p>
          <a:p>
            <a:pPr algn="ctr" eaLnBrk="1" hangingPunct="1"/>
            <a:r>
              <a:rPr lang="ru-RU" sz="3200" b="1" dirty="0" smtClean="0">
                <a:solidFill>
                  <a:srgbClr val="0000A0"/>
                </a:solidFill>
                <a:latin typeface="Liberation Serif" pitchFamily="18" charset="0"/>
              </a:rPr>
              <a:t>«</a:t>
            </a:r>
            <a:r>
              <a:rPr lang="ru-RU" sz="3200" b="1" dirty="0">
                <a:solidFill>
                  <a:srgbClr val="0000A0"/>
                </a:solidFill>
                <a:latin typeface="Liberation Serif" pitchFamily="18" charset="0"/>
              </a:rPr>
              <a:t>Управление культуры городского </a:t>
            </a:r>
          </a:p>
          <a:p>
            <a:pPr algn="ctr" eaLnBrk="1" hangingPunct="1"/>
            <a:r>
              <a:rPr lang="ru-RU" sz="3200" b="1" dirty="0" smtClean="0">
                <a:solidFill>
                  <a:srgbClr val="0000A0"/>
                </a:solidFill>
                <a:latin typeface="Liberation Serif" pitchFamily="18" charset="0"/>
              </a:rPr>
              <a:t>округа </a:t>
            </a:r>
            <a:r>
              <a:rPr lang="ru-RU" sz="3200" b="1" dirty="0">
                <a:solidFill>
                  <a:srgbClr val="0000A0"/>
                </a:solidFill>
                <a:latin typeface="Liberation Serif" pitchFamily="18" charset="0"/>
              </a:rPr>
              <a:t>Краснотурьинск» </a:t>
            </a:r>
          </a:p>
          <a:p>
            <a:pPr algn="ctr" eaLnBrk="1" hangingPunct="1"/>
            <a:r>
              <a:rPr lang="ru-RU" sz="3200" b="1" dirty="0">
                <a:solidFill>
                  <a:srgbClr val="0000A0"/>
                </a:solidFill>
                <a:latin typeface="Liberation Serif" pitchFamily="18" charset="0"/>
              </a:rPr>
              <a:t>в </a:t>
            </a:r>
            <a:r>
              <a:rPr lang="ru-RU" sz="3200" b="1" dirty="0" smtClean="0">
                <a:solidFill>
                  <a:srgbClr val="0000A0"/>
                </a:solidFill>
                <a:latin typeface="Liberation Serif" pitchFamily="18" charset="0"/>
              </a:rPr>
              <a:t>2022 </a:t>
            </a:r>
            <a:r>
              <a:rPr lang="ru-RU" sz="3200" b="1" dirty="0">
                <a:solidFill>
                  <a:srgbClr val="0000A0"/>
                </a:solidFill>
                <a:latin typeface="Liberation Serif" pitchFamily="18" charset="0"/>
              </a:rPr>
              <a:t>году и задачах </a:t>
            </a:r>
          </a:p>
          <a:p>
            <a:pPr algn="ctr" eaLnBrk="1" hangingPunct="1"/>
            <a:r>
              <a:rPr lang="ru-RU" sz="3200" b="1" dirty="0">
                <a:solidFill>
                  <a:srgbClr val="0000A0"/>
                </a:solidFill>
                <a:latin typeface="Liberation Serif" pitchFamily="18" charset="0"/>
              </a:rPr>
              <a:t>на </a:t>
            </a:r>
            <a:r>
              <a:rPr lang="ru-RU" sz="3200" b="1" dirty="0" smtClean="0">
                <a:solidFill>
                  <a:srgbClr val="0000A0"/>
                </a:solidFill>
                <a:latin typeface="Liberation Serif" pitchFamily="18" charset="0"/>
              </a:rPr>
              <a:t>2023 год</a:t>
            </a:r>
          </a:p>
          <a:p>
            <a:pPr algn="ctr" eaLnBrk="1" hangingPunct="1"/>
            <a:endParaRPr lang="ru-RU" sz="32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eaLnBrk="1" hangingPunct="1"/>
            <a:endParaRPr lang="ru-RU" sz="14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eaLnBrk="1" hangingPunct="1"/>
            <a:endParaRPr lang="ru-RU" sz="14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eaLnBrk="1" hangingPunct="1"/>
            <a:endParaRPr lang="ru-RU" sz="14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sp>
        <p:nvSpPr>
          <p:cNvPr id="205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755576" y="205978"/>
            <a:ext cx="7931224" cy="42155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8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8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1800" b="1" dirty="0" smtClean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70422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627534"/>
            <a:ext cx="8229600" cy="857250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Основные задачи в работе муниципального органа </a:t>
            </a:r>
            <a:br>
              <a:rPr lang="ru-RU" sz="2000" b="1" dirty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«Управление культуры городского округа Краснотурьинск»</a:t>
            </a:r>
            <a:br>
              <a:rPr lang="ru-RU" sz="2000" b="1" dirty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2000" dirty="0">
              <a:solidFill>
                <a:srgbClr val="0000A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347614"/>
            <a:ext cx="867929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r>
              <a:rPr lang="ru-RU" sz="2800" b="1" dirty="0">
                <a:solidFill>
                  <a:srgbClr val="0000A0"/>
                </a:solidFill>
                <a:latin typeface="Liberation Serif" pitchFamily="18" charset="0"/>
              </a:rPr>
              <a:t>О</a:t>
            </a:r>
            <a:r>
              <a:rPr lang="ru-RU" sz="2800" b="1" dirty="0" smtClean="0">
                <a:solidFill>
                  <a:srgbClr val="0000A0"/>
                </a:solidFill>
                <a:latin typeface="Liberation Serif" pitchFamily="18" charset="0"/>
              </a:rPr>
              <a:t>существление </a:t>
            </a:r>
            <a:r>
              <a:rPr lang="ru-RU" sz="2800" b="1" dirty="0">
                <a:solidFill>
                  <a:srgbClr val="0000A0"/>
                </a:solidFill>
                <a:latin typeface="Liberation Serif" pitchFamily="18" charset="0"/>
              </a:rPr>
              <a:t>государственной и региональной политики в сфере культуры, создание условий для эффективной работы муниципальных учреждений культуры и максимальное удовлетворение культурных запросов населения </a:t>
            </a:r>
            <a:endParaRPr lang="ru-RU" sz="2800" b="1" dirty="0" smtClean="0">
              <a:solidFill>
                <a:srgbClr val="0000A0"/>
              </a:solidFill>
              <a:latin typeface="Liberation Serif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00A0"/>
                </a:solidFill>
                <a:latin typeface="Liberation Serif" pitchFamily="18" charset="0"/>
              </a:rPr>
              <a:t>городского </a:t>
            </a:r>
            <a:r>
              <a:rPr lang="ru-RU" sz="2800" b="1" dirty="0">
                <a:solidFill>
                  <a:srgbClr val="0000A0"/>
                </a:solidFill>
                <a:latin typeface="Liberation Serif" pitchFamily="18" charset="0"/>
              </a:rPr>
              <a:t>округа </a:t>
            </a:r>
            <a:r>
              <a:rPr lang="ru-RU" sz="2800" b="1" dirty="0" smtClean="0">
                <a:solidFill>
                  <a:srgbClr val="0000A0"/>
                </a:solidFill>
                <a:latin typeface="Liberation Serif" pitchFamily="18" charset="0"/>
              </a:rPr>
              <a:t>Краснотурьинск</a:t>
            </a:r>
            <a:endParaRPr lang="ru-RU" sz="2800" dirty="0">
              <a:solidFill>
                <a:srgbClr val="0000A0"/>
              </a:solidFill>
            </a:endParaRPr>
          </a:p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just"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82398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48258298"/>
              </p:ext>
            </p:extLst>
          </p:nvPr>
        </p:nvGraphicFramePr>
        <p:xfrm>
          <a:off x="124131" y="1073532"/>
          <a:ext cx="9648574" cy="39964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115616" y="575335"/>
            <a:ext cx="7255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</a:rPr>
              <a:t>Управление культуры и подведомственные учреждения</a:t>
            </a:r>
            <a:endParaRPr lang="ru-RU" sz="2000" b="1" dirty="0">
              <a:solidFill>
                <a:srgbClr val="0000A0"/>
              </a:solidFill>
              <a:latin typeface="Liberation Serif" pitchFamily="18" charset="0"/>
            </a:endParaRPr>
          </a:p>
        </p:txBody>
      </p:sp>
      <p:pic>
        <p:nvPicPr>
          <p:cNvPr id="10" name="Picture 4" descr="д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942" y="1880576"/>
            <a:ext cx="1849064" cy="938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 descr="д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052" y="1925272"/>
            <a:ext cx="1713385" cy="848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4" t="2987" r="1232" b="2339"/>
          <a:stretch/>
        </p:blipFill>
        <p:spPr>
          <a:xfrm>
            <a:off x="3854768" y="2931790"/>
            <a:ext cx="1851002" cy="8938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781" y="4046343"/>
            <a:ext cx="1912254" cy="896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582" y="2931791"/>
            <a:ext cx="2112152" cy="1056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045" y="966734"/>
            <a:ext cx="2085091" cy="839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 descr="C:\Users\User\Desktop\IMG-20201015-WA0018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976" y="4155926"/>
            <a:ext cx="210576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582" y="975445"/>
            <a:ext cx="1580327" cy="889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3550" y="2931791"/>
            <a:ext cx="1025882" cy="1314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3784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483518"/>
            <a:ext cx="8229600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Основные показатели деятельности библиотек</a:t>
            </a: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118" y="1563638"/>
            <a:ext cx="810322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28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12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just"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8008144"/>
              </p:ext>
            </p:extLst>
          </p:nvPr>
        </p:nvGraphicFramePr>
        <p:xfrm>
          <a:off x="323528" y="843559"/>
          <a:ext cx="8424936" cy="41100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85952"/>
                <a:gridCol w="1714011"/>
                <a:gridCol w="1447154"/>
                <a:gridCol w="1377819"/>
              </a:tblGrid>
              <a:tr h="2783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2020</a:t>
                      </a:r>
                      <a:endParaRPr lang="ru-RU" sz="16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2021</a:t>
                      </a:r>
                      <a:endParaRPr lang="ru-RU" sz="16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2022</a:t>
                      </a:r>
                      <a:endParaRPr lang="ru-RU" sz="16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419902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 Книжный фонд (ед.)</a:t>
                      </a:r>
                      <a:endParaRPr lang="ru-RU" sz="1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201 951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201 985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197 349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575521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в том числе – количество электронных изданий (ед.)</a:t>
                      </a:r>
                      <a:endParaRPr lang="ru-RU" sz="14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1 445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1 454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1 457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419902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 Количество читателей (ед.)</a:t>
                      </a:r>
                      <a:endParaRPr lang="ru-RU" sz="1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11 624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13 094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13 411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419902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 Количество посещений (ед.)</a:t>
                      </a:r>
                      <a:endParaRPr lang="ru-RU" sz="14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59 676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132 195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147 961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419902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 Книговыдача (ед.)</a:t>
                      </a:r>
                      <a:endParaRPr lang="ru-RU" sz="14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197 232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236 238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253 518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575521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Количество библиотек, подключённых к Интернет  (ед.)</a:t>
                      </a:r>
                      <a:endParaRPr lang="ru-RU" sz="14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7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7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7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419902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Количество компьютеров  (ед.)</a:t>
                      </a:r>
                      <a:endParaRPr lang="ru-RU" sz="14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57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57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57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575521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количество автоматизированных рабочих мест для читателей (ед.)</a:t>
                      </a:r>
                      <a:endParaRPr lang="ru-RU" sz="14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23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23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23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971779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23478"/>
            <a:ext cx="7942262" cy="93610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Централизованной библиотечной системы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16" y="1222804"/>
            <a:ext cx="2280496" cy="1521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315" y="976431"/>
            <a:ext cx="2574066" cy="1716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836" y="3140176"/>
            <a:ext cx="2592288" cy="1729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16" y="3117062"/>
            <a:ext cx="2595651" cy="1731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059582"/>
            <a:ext cx="2664296" cy="1777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371" y="3117062"/>
            <a:ext cx="3017953" cy="1697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47306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95486"/>
            <a:ext cx="7942262" cy="86409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 Централизованной библиотечной системы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1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353" y="1082179"/>
            <a:ext cx="194421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00" y="3026395"/>
            <a:ext cx="2916370" cy="1945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934" y="3120897"/>
            <a:ext cx="2712612" cy="1809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75" y="1231093"/>
            <a:ext cx="2167451" cy="1445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183749"/>
            <a:ext cx="2618377" cy="174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510" y="1306205"/>
            <a:ext cx="2088108" cy="1394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43894"/>
            <a:ext cx="2232248" cy="1519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977393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Профессиональные конкурсы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6200" name="Picture 5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60369"/>
            <a:ext cx="1716808" cy="2428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01" name="Picture 5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199158"/>
            <a:ext cx="2410820" cy="3409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02" name="Picture 5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1" y="1415182"/>
            <a:ext cx="2243263" cy="3172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0264990"/>
              </p:ext>
            </p:extLst>
          </p:nvPr>
        </p:nvGraphicFramePr>
        <p:xfrm>
          <a:off x="467544" y="3088564"/>
          <a:ext cx="2704282" cy="19107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03" name="Acrobat Document" r:id="rId6" imgW="6415981" imgH="4533840" progId="AcroExch.Document.DC">
                  <p:embed/>
                </p:oleObj>
              </mc:Choice>
              <mc:Fallback>
                <p:oleObj name="Acrobat Document" r:id="rId6" imgW="6415981" imgH="4533840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67544" y="3088564"/>
                        <a:ext cx="2704282" cy="19107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6238147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95486"/>
            <a:ext cx="7942262" cy="86409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</a:t>
            </a: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сновные показатели культурно-досуговых учреждений</a:t>
            </a:r>
            <a:r>
              <a:rPr lang="ru-RU" sz="2800" b="1" dirty="0" smtClean="0">
                <a:latin typeface="Liberation Serif" pitchFamily="18" charset="0"/>
              </a:rPr>
              <a:t/>
            </a:r>
            <a:br>
              <a:rPr lang="ru-RU" sz="2800" b="1" dirty="0" smtClean="0">
                <a:latin typeface="Liberation Serif" pitchFamily="18" charset="0"/>
              </a:rPr>
            </a:b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7601099"/>
              </p:ext>
            </p:extLst>
          </p:nvPr>
        </p:nvGraphicFramePr>
        <p:xfrm>
          <a:off x="179512" y="1149937"/>
          <a:ext cx="8856985" cy="3461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0282"/>
                <a:gridCol w="699416"/>
                <a:gridCol w="1214598"/>
                <a:gridCol w="1224136"/>
                <a:gridCol w="1440160"/>
                <a:gridCol w="1152128"/>
                <a:gridCol w="1296144"/>
                <a:gridCol w="1080121"/>
              </a:tblGrid>
              <a:tr h="1349805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Год</a:t>
                      </a:r>
                    </a:p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Сеть</a:t>
                      </a:r>
                    </a:p>
                    <a:p>
                      <a:pPr marL="431800" indent="-2159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(ед</a:t>
                      </a:r>
                      <a:r>
                        <a:rPr lang="ru-RU" sz="1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.)</a:t>
                      </a:r>
                      <a:endParaRPr lang="ru-RU" sz="1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Количество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клубных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формиро</a:t>
                      </a:r>
                      <a:r>
                        <a:rPr lang="ru-RU" sz="1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-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ваний</a:t>
                      </a:r>
                      <a:r>
                        <a:rPr lang="ru-RU" sz="1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r>
                        <a:rPr lang="ru-RU" sz="1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</a:p>
                    <a:p>
                      <a:pPr marL="431800" indent="-215900" algn="ctr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Количество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участников</a:t>
                      </a:r>
                      <a:endParaRPr lang="ru-RU" sz="1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в них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Количество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проведенных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мероприятий</a:t>
                      </a:r>
                      <a:endParaRPr lang="ru-RU" sz="1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  <a:endParaRPr lang="ru-RU" sz="1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Из них </a:t>
                      </a:r>
                      <a:r>
                        <a:rPr lang="ru-RU" sz="1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r>
                        <a:rPr lang="ru-RU" sz="1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на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платной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основе</a:t>
                      </a:r>
                      <a:endParaRPr lang="ru-RU" sz="1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  <a:endParaRPr lang="ru-RU" sz="1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Количество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посетителей</a:t>
                      </a:r>
                      <a:endParaRPr lang="ru-RU" sz="1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ctr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  <a:endParaRPr lang="ru-RU" sz="1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Из них </a:t>
                      </a:r>
                      <a:endParaRPr lang="ru-RU" sz="1400" b="1" dirty="0" smtClean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детей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(ед</a:t>
                      </a:r>
                      <a:r>
                        <a:rPr lang="ru-RU" sz="1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.)</a:t>
                      </a:r>
                      <a:endParaRPr lang="ru-RU" sz="1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</a:tr>
              <a:tr h="466080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2020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6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71</a:t>
                      </a:r>
                    </a:p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1 316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364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191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33 016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8 375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</a:tr>
              <a:tr h="466080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2021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6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71</a:t>
                      </a:r>
                    </a:p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1 316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744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267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58 456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15 803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</a:tr>
              <a:tr h="466080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2022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Times New Roman"/>
                          <a:cs typeface="Liberation Serif"/>
                        </a:rPr>
                        <a:t>6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Times New Roman"/>
                          <a:cs typeface="Liberation Serif"/>
                        </a:rPr>
                        <a:t>71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Times New Roman"/>
                          <a:cs typeface="Liberation Serif"/>
                        </a:rPr>
                        <a:t>1 331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Times New Roman"/>
                          <a:cs typeface="Liberation Serif"/>
                        </a:rPr>
                        <a:t>908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Times New Roman"/>
                          <a:cs typeface="Liberation Serif"/>
                        </a:rPr>
                        <a:t>332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Times New Roman"/>
                          <a:cs typeface="Liberation Serif"/>
                        </a:rPr>
                        <a:t>122 552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Times New Roman"/>
                          <a:cs typeface="Liberation Serif"/>
                        </a:rPr>
                        <a:t>27 776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485036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59352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досуговых учреждений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119" y="915566"/>
            <a:ext cx="2067928" cy="1174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120" y="2164039"/>
            <a:ext cx="2055116" cy="1200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9" y="3435846"/>
            <a:ext cx="1971415" cy="1441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340522"/>
            <a:ext cx="2680991" cy="178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425" y="3616390"/>
            <a:ext cx="3242679" cy="1494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9" y="2090192"/>
            <a:ext cx="2274055" cy="104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005622"/>
            <a:ext cx="3679568" cy="1696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97" y="673451"/>
            <a:ext cx="2251574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635" y="2767936"/>
            <a:ext cx="1527484" cy="801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798304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66553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досуговых учреждений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859782"/>
            <a:ext cx="2957855" cy="1972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11295"/>
            <a:ext cx="2122119" cy="141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99542"/>
            <a:ext cx="1850797" cy="1234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0723" y="659945"/>
            <a:ext cx="2007284" cy="118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719" y="987574"/>
            <a:ext cx="3159001" cy="1456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29421"/>
            <a:ext cx="1973644" cy="1308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075806"/>
            <a:ext cx="2985927" cy="1834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641115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66553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Региональный концертный зал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096962"/>
            <a:ext cx="3068744" cy="1411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36708"/>
            <a:ext cx="2432020" cy="1555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136708"/>
            <a:ext cx="2699460" cy="1626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481" y="3283147"/>
            <a:ext cx="2950665" cy="155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654342"/>
            <a:ext cx="2558536" cy="1970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99542"/>
            <a:ext cx="2404409" cy="1891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54323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66553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Основные показатели деятельности театра кукол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6629037"/>
              </p:ext>
            </p:extLst>
          </p:nvPr>
        </p:nvGraphicFramePr>
        <p:xfrm>
          <a:off x="395536" y="1059582"/>
          <a:ext cx="8424935" cy="378799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231972"/>
                <a:gridCol w="1690950"/>
                <a:gridCol w="1811063"/>
                <a:gridCol w="1690950"/>
              </a:tblGrid>
              <a:tr h="505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600" b="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2020</a:t>
                      </a:r>
                      <a:endParaRPr lang="ru-RU" sz="28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2021</a:t>
                      </a:r>
                      <a:endParaRPr lang="ru-RU" sz="28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2022</a:t>
                      </a:r>
                      <a:endParaRPr lang="ru-RU" sz="28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 </a:t>
                      </a:r>
                      <a:endParaRPr lang="ru-RU" sz="28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936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спектаклей (ед.)</a:t>
                      </a:r>
                      <a:endParaRPr lang="ru-RU" sz="18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280</a:t>
                      </a:r>
                      <a:endParaRPr lang="ru-RU" sz="2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463</a:t>
                      </a:r>
                      <a:endParaRPr lang="ru-RU" sz="2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502</a:t>
                      </a:r>
                      <a:endParaRPr lang="ru-RU" sz="2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192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Новые или капитально-возобновленные постановки (ед.)</a:t>
                      </a:r>
                      <a:endParaRPr lang="ru-RU" sz="18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7</a:t>
                      </a:r>
                      <a:endParaRPr lang="ru-RU" sz="2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4</a:t>
                      </a:r>
                      <a:endParaRPr lang="ru-RU" sz="2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</a:t>
                      </a:r>
                      <a:endParaRPr lang="ru-RU" sz="2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936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зрителей </a:t>
                      </a:r>
                      <a:endParaRPr lang="ru-RU" sz="1800" b="1" dirty="0" smtClean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(</a:t>
                      </a: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тыс. чел.)</a:t>
                      </a:r>
                      <a:endParaRPr lang="ru-RU" sz="18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16,3</a:t>
                      </a:r>
                      <a:endParaRPr lang="ru-RU" sz="2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26,3</a:t>
                      </a:r>
                      <a:endParaRPr lang="ru-RU" sz="2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42,7</a:t>
                      </a:r>
                      <a:endParaRPr lang="ru-RU" sz="2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714755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Премьеры театра кукол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526" y="2323981"/>
            <a:ext cx="1731466" cy="245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955" y="649565"/>
            <a:ext cx="2369457" cy="167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463" y="771550"/>
            <a:ext cx="2368159" cy="3351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345397"/>
            <a:ext cx="1950296" cy="2777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8209" y="3024238"/>
            <a:ext cx="2328442" cy="169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916923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Гастрольная и фестивальная деятельность</a:t>
            </a:r>
            <a:r>
              <a:rPr lang="ru-RU" sz="2800" b="1" dirty="0" smtClean="0">
                <a:latin typeface="Liberation Serif" pitchFamily="18" charset="0"/>
              </a:rPr>
              <a:t/>
            </a:r>
            <a:br>
              <a:rPr lang="ru-RU" sz="2800" b="1" dirty="0" smtClean="0">
                <a:latin typeface="Liberation Serif" pitchFamily="18" charset="0"/>
              </a:rPr>
            </a:b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06" y="1042725"/>
            <a:ext cx="1447984" cy="2047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104465"/>
            <a:ext cx="2160240" cy="1620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77" y="3219822"/>
            <a:ext cx="2257077" cy="169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347" y="2830371"/>
            <a:ext cx="1751679" cy="2335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77" y="699542"/>
            <a:ext cx="1393749" cy="2035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982069"/>
            <a:ext cx="2646089" cy="1984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 descr="C:\Users\User\Desktop\Отчёты за 2022 год\Тукмакова отчёты за 2022\032.0 кр. инф. о сфере культуры\учреждения\КТК\Тамбов Фестиваль\отзывы детей о спектакле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1" y="1062819"/>
            <a:ext cx="2271299" cy="1703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38581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театра кукол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81" y="627534"/>
            <a:ext cx="1543314" cy="2183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35416"/>
            <a:ext cx="2209900" cy="165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029891"/>
            <a:ext cx="2173492" cy="1873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067452"/>
            <a:ext cx="2497932" cy="1873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228173"/>
            <a:ext cx="2052359" cy="1539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54043"/>
            <a:ext cx="2151200" cy="161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372" y="3110659"/>
            <a:ext cx="2393127" cy="1794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846036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  </a:t>
            </a: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театра кукол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6087" y="2693313"/>
            <a:ext cx="2810592" cy="2108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733" y="699542"/>
            <a:ext cx="2594821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88" y="1131590"/>
            <a:ext cx="2626673" cy="3715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3510" y="1050106"/>
            <a:ext cx="2642625" cy="1760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108" y="3026746"/>
            <a:ext cx="2721835" cy="1812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830240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Лаборатории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37" y="778887"/>
            <a:ext cx="1435820" cy="1914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37" y="3037364"/>
            <a:ext cx="2808312" cy="1870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808581"/>
            <a:ext cx="1511495" cy="2015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823908"/>
            <a:ext cx="2920271" cy="2083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491614"/>
            <a:ext cx="2318626" cy="309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805" y="759125"/>
            <a:ext cx="2511253" cy="1883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913185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Зелёная волна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50" y="708401"/>
            <a:ext cx="2623774" cy="196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021" y="2915029"/>
            <a:ext cx="2808312" cy="2106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62485"/>
            <a:ext cx="2933052" cy="2199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708402"/>
            <a:ext cx="2687816" cy="2015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203598"/>
            <a:ext cx="1934193" cy="3674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354867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Основные показатели деятельности музея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4657947"/>
              </p:ext>
            </p:extLst>
          </p:nvPr>
        </p:nvGraphicFramePr>
        <p:xfrm>
          <a:off x="323528" y="987574"/>
          <a:ext cx="8640959" cy="382113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332705"/>
                <a:gridCol w="1769125"/>
                <a:gridCol w="1769125"/>
                <a:gridCol w="1770004"/>
              </a:tblGrid>
              <a:tr h="3080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2020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2021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/>
                          <a:ea typeface="SimSun"/>
                          <a:cs typeface="Times New Roman"/>
                        </a:rPr>
                        <a:t>2022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61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Основной фонд: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 общее количество (ед.)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205 277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205 808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/>
                          <a:ea typeface="SimSun"/>
                          <a:cs typeface="Times New Roman"/>
                        </a:rPr>
                        <a:t>206 349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80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Новые поступления (ед.)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523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531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/>
                          <a:ea typeface="SimSun"/>
                          <a:cs typeface="Times New Roman"/>
                        </a:rPr>
                        <a:t>541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61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посетителей (тыс. чел.)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28,0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64,84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/>
                          <a:ea typeface="SimSun"/>
                          <a:cs typeface="Times New Roman"/>
                        </a:rPr>
                        <a:t>99,99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71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экскурсий (ед.)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228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969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/>
                          <a:ea typeface="SimSun"/>
                          <a:cs typeface="Times New Roman"/>
                        </a:rPr>
                        <a:t>1 235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814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Научно-просветительские мероприятия (ед.)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112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277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/>
                          <a:ea typeface="SimSun"/>
                          <a:cs typeface="Times New Roman"/>
                        </a:rPr>
                        <a:t>692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9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выставок (ед.)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58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58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/>
                          <a:ea typeface="SimSun"/>
                          <a:cs typeface="Times New Roman"/>
                        </a:rPr>
                        <a:t>82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98097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музея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0" name="Рисунок 9"/>
          <p:cNvPicPr/>
          <p:nvPr/>
        </p:nvPicPr>
        <p:blipFill>
          <a:blip r:embed="rId2"/>
          <a:stretch>
            <a:fillRect/>
          </a:stretch>
        </p:blipFill>
        <p:spPr>
          <a:xfrm>
            <a:off x="6804398" y="921472"/>
            <a:ext cx="2178124" cy="1733788"/>
          </a:xfrm>
          <a:prstGeom prst="rect">
            <a:avLst/>
          </a:prstGeom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84" y="843835"/>
            <a:ext cx="2415233" cy="181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59" y="3103080"/>
            <a:ext cx="2304256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 descr="C:\Users\User\Desktop\Отчёты за 2022 год\Тукмакова отчёты за 2022\032.0 кр. инф. о сфере культуры\учреждения\ККМ\фото\Открытие площадки Окно в историю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052857"/>
            <a:ext cx="3167099" cy="1640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178095"/>
            <a:ext cx="3423066" cy="1578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6411" y="3103080"/>
            <a:ext cx="2486111" cy="1578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980068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Обменные выставки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99541"/>
            <a:ext cx="1786373" cy="2526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 descr="C:\Users\User\Desktop\Отчёты за 2022 год\Тукмакова отчёты за 2022\032.0 кр. инф. о сфере культуры\учреждения\ККМ\фото\Выставка г. Карпинск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99144"/>
            <a:ext cx="2592288" cy="194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204741"/>
            <a:ext cx="3201046" cy="1516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469" y="3334494"/>
            <a:ext cx="2664132" cy="176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31790"/>
            <a:ext cx="2256513" cy="2017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366529"/>
            <a:ext cx="3240360" cy="1493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574007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  </a:t>
            </a: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музея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10" y="3048910"/>
            <a:ext cx="2497932" cy="1873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9" name="Picture 5" descr="C:\Users\User\Desktop\Отчёты за 2022 год\Тукмакова отчёты за 2022\032.0 кр. инф. о сфере культуры\учреждения\ККМ\фото\Выставка Назад в СССР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36335"/>
            <a:ext cx="2210217" cy="1656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699542"/>
            <a:ext cx="2990868" cy="1378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781" y="1040895"/>
            <a:ext cx="2674599" cy="1233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4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5466" y="2465360"/>
            <a:ext cx="2448272" cy="2394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5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390156"/>
            <a:ext cx="1899153" cy="2532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64113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</a:t>
            </a: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музея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13" y="3363836"/>
            <a:ext cx="3041914" cy="1402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13" y="725618"/>
            <a:ext cx="2528880" cy="1686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166350"/>
            <a:ext cx="1440160" cy="1248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228" y="3435846"/>
            <a:ext cx="3029152" cy="1396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292307"/>
            <a:ext cx="2512393" cy="1545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381" y="949974"/>
            <a:ext cx="2531966" cy="1424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56101"/>
            <a:ext cx="1691804" cy="1268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629683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Организация предоставления дополнительного образования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03598"/>
            <a:ext cx="1985820" cy="3530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5" y="3119535"/>
            <a:ext cx="3240361" cy="1642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4655" y="1203598"/>
            <a:ext cx="3253210" cy="1626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989548"/>
            <a:ext cx="2520280" cy="184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171660"/>
            <a:ext cx="2304256" cy="1825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498472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  <a:t>Участие в конкурсах</a:t>
            </a:r>
            <a:endParaRPr lang="ru-RU" sz="18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5464681"/>
              </p:ext>
            </p:extLst>
          </p:nvPr>
        </p:nvGraphicFramePr>
        <p:xfrm>
          <a:off x="467543" y="987571"/>
          <a:ext cx="8280921" cy="396623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990565"/>
                <a:gridCol w="1990565"/>
                <a:gridCol w="2178064"/>
                <a:gridCol w="2121727"/>
              </a:tblGrid>
              <a:tr h="6312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Наименование учреждения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2021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2021 </a:t>
                      </a: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год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2022 </a:t>
                      </a: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год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</a:tr>
              <a:tr h="134414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38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ДМШ № 1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23 конкурса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133 диплома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38 конкурсов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129 дипломов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 37 конкурсов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 144 диплома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8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ДМШ № 3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37 конкурсов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137 дипломов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45 конкурсов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135 дипломов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37 конкурсов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137 дипломов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8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ДХШ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24 конкурса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107 дипломов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40 конкурсов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189 дипломов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40 конкурсов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129 дипломов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8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ДХорШ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80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33 конкурса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91 диплом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67 конкурсов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116 дипломов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44 конкурса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239 дипломов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8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ИТОГО: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117 конкурсов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468 дипломов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230 конкурсов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569 дипломов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158 конкурсов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649 дипломов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10894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9535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ДМШ № 1</a:t>
            </a: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27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07663"/>
            <a:ext cx="1800200" cy="2400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463" y="3007930"/>
            <a:ext cx="2466905" cy="1850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 descr="C:\Users\User\Desktop\Отчёты за 2022 год\Тукмакова отчёты за 2022\032.0 кр. инф. о сфере культуры\учреждения\ДМШ 1\фото\Отчётный 2022 финал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203598"/>
            <a:ext cx="2536182" cy="16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User\Desktop\Отчёты за 2022 год\Тукмакова отчёты за 2022\032.0 кр. инф. о сфере культуры\учреждения\ДМШ 1\фото\НТВ Сабылина Диана 202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950432"/>
            <a:ext cx="2751721" cy="1714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25" y="3219822"/>
            <a:ext cx="2580154" cy="1592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308" y="3080462"/>
            <a:ext cx="2682315" cy="1808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635199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9535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ДМШ № 3</a:t>
            </a: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27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68" y="638484"/>
            <a:ext cx="1404471" cy="1986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670909"/>
            <a:ext cx="2068488" cy="2757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579862"/>
            <a:ext cx="2463874" cy="1386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398" y="3022577"/>
            <a:ext cx="3024335" cy="1943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36" y="2686866"/>
            <a:ext cx="1357081" cy="2412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5030" y="1014692"/>
            <a:ext cx="2893073" cy="1932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621609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9535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ДХШ</a:t>
            </a: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27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23" y="699542"/>
            <a:ext cx="1511333" cy="2138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73" y="3219822"/>
            <a:ext cx="2240675" cy="1712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 descr="C:\Users\User\Desktop\Отчёты за 2022 год\Тукмакова отчёты за 2022\032.0 кр. инф. о сфере культуры\учреждения\ДХШ\фото\Достижения и мероприятия ДХШ, 2022\Юбилей школы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949" y="3120180"/>
            <a:ext cx="2961487" cy="191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326" y="646918"/>
            <a:ext cx="1993875" cy="1121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427" y="3457951"/>
            <a:ext cx="2151929" cy="1613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202" y="1913844"/>
            <a:ext cx="2155999" cy="1445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960" y="1063531"/>
            <a:ext cx="3215377" cy="1786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50121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9535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ДХорШ</a:t>
            </a: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27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7534"/>
            <a:ext cx="1861189" cy="2481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19822"/>
            <a:ext cx="1956909" cy="1737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694866"/>
            <a:ext cx="1565377" cy="2346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249915"/>
            <a:ext cx="2736304" cy="1659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065010"/>
            <a:ext cx="2448272" cy="1839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310" y="1065011"/>
            <a:ext cx="1482582" cy="197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3025" y="3363838"/>
            <a:ext cx="3399553" cy="1527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836702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9535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Премия в области культуры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19" y="1200520"/>
            <a:ext cx="4299916" cy="2985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4" descr="C:\Users\User\Desktop\%D0%BB%D0%B0%D1%83%D1%80%D0%B5%D0%B0%D1%82%D1%8B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C:\Users\User\Desktop\%D0%BB%D0%B0%D1%83%D1%80%D0%B5%D0%B0%D1%82%D1%8B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328" y="2139702"/>
            <a:ext cx="4263439" cy="2839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261121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>Знак </a:t>
            </a:r>
            <a:r>
              <a:rPr lang="ru-RU" sz="2700" b="1" dirty="0">
                <a:solidFill>
                  <a:srgbClr val="C00000"/>
                </a:solidFill>
                <a:latin typeface="Liberation Serif" pitchFamily="18" charset="0"/>
              </a:rPr>
              <a:t>отличия городского округа Краснотурьинск </a:t>
            </a: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>     «</a:t>
            </a:r>
            <a:r>
              <a:rPr lang="ru-RU" sz="2700" b="1" dirty="0">
                <a:solidFill>
                  <a:srgbClr val="C00000"/>
                </a:solidFill>
                <a:latin typeface="Liberation Serif" pitchFamily="18" charset="0"/>
              </a:rPr>
              <a:t>За заслуги перед городским округом»</a:t>
            </a:r>
            <a:endParaRPr lang="ru-RU" sz="27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sp>
        <p:nvSpPr>
          <p:cNvPr id="4" name="AutoShape 4" descr="C:\Users\User\Desktop\%D0%BB%D0%B0%D1%83%D1%80%D0%B5%D0%B0%D1%82%D1%8B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C:\Users\User\Desktop\%D0%BB%D0%B0%D1%83%D1%80%D0%B5%D0%B0%D1%82%D1%8B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514814"/>
            <a:ext cx="2592288" cy="3428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 descr="https://i1.wp.com/smizu.ru/wp-content/uploads/2022/04/whatsapp-image-2022-04-22-at-14.03.01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639447"/>
            <a:ext cx="4247257" cy="3178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955505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>Человек года в области культуры</a:t>
            </a:r>
            <a:endParaRPr lang="ru-RU" sz="27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sp>
        <p:nvSpPr>
          <p:cNvPr id="4" name="AutoShape 4" descr="C:\Users\User\Desktop\%D0%BB%D0%B0%D1%83%D1%80%D0%B5%D0%B0%D1%82%D1%8B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C:\Users\User\Desktop\%D0%BB%D0%B0%D1%83%D1%80%D0%B5%D0%B0%D1%82%D1%8B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275606"/>
            <a:ext cx="2461933" cy="3282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275606"/>
            <a:ext cx="2921345" cy="3256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76" y="1275606"/>
            <a:ext cx="2442062" cy="3256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843189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60338"/>
            <a:ext cx="7942262" cy="68322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>Новогодняя кампания</a:t>
            </a:r>
            <a:endParaRPr lang="ru-RU" sz="27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sp>
        <p:nvSpPr>
          <p:cNvPr id="4" name="AutoShape 4" descr="C:\Users\User\Desktop\%D0%BB%D0%B0%D1%83%D1%80%D0%B5%D0%B0%D1%82%D1%8B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C:\Users\User\Desktop\%D0%BB%D0%B0%D1%83%D1%80%D0%B5%D0%B0%D1%82%D1%8B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4767223"/>
              </p:ext>
            </p:extLst>
          </p:nvPr>
        </p:nvGraphicFramePr>
        <p:xfrm>
          <a:off x="155575" y="987573"/>
          <a:ext cx="8880921" cy="38884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45558"/>
                <a:gridCol w="1043372"/>
                <a:gridCol w="1167845"/>
                <a:gridCol w="1315699"/>
                <a:gridCol w="895519"/>
                <a:gridCol w="1167845"/>
                <a:gridCol w="1245083"/>
              </a:tblGrid>
              <a:tr h="852181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itchFamily="18" charset="0"/>
                        </a:rPr>
                        <a:t>Наименование учреждения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itchFamily="18" charset="0"/>
                        </a:rPr>
                        <a:t>Количество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itchFamily="18" charset="0"/>
                        </a:rPr>
                        <a:t>новогодних мероприятий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itchFamily="18" charset="0"/>
                        </a:rPr>
                        <a:t>Количество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itchFamily="18" charset="0"/>
                        </a:rPr>
                        <a:t>посетителей новогодних мероприятий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872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Всего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для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детей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для взрослых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Всего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детей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взрослых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892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Liberation Serif" pitchFamily="18" charset="0"/>
                        </a:rPr>
                        <a:t>КДК</a:t>
                      </a:r>
                      <a:endParaRPr lang="ru-RU" sz="1800" b="1"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67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53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14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6 427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4 961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1466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973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Liberation Serif" pitchFamily="18" charset="0"/>
                        </a:rPr>
                        <a:t>ЦКС</a:t>
                      </a:r>
                      <a:endParaRPr lang="ru-RU" sz="1800" b="1"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50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39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11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5 375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4 558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817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053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Liberation Serif" pitchFamily="18" charset="0"/>
                        </a:rPr>
                        <a:t>Музей</a:t>
                      </a:r>
                      <a:endParaRPr lang="ru-RU" sz="1800" b="1"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10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10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-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213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171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42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116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itchFamily="18" charset="0"/>
                        </a:rPr>
                        <a:t>Театр кукол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131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131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-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9 460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9 460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-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436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Liberation Serif" pitchFamily="18" charset="0"/>
                          <a:ea typeface="Times New Roman"/>
                        </a:rPr>
                        <a:t>ЦДТ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</a:rPr>
                        <a:t>9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</a:rPr>
                        <a:t>9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</a:rPr>
                        <a:t>-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</a:rPr>
                        <a:t>1 180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</a:rPr>
                        <a:t>1 180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</a:rPr>
                        <a:t>-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436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Liberation Serif" pitchFamily="18" charset="0"/>
                          <a:ea typeface="Times New Roman"/>
                        </a:rPr>
                        <a:t>ДК БАЗ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</a:rPr>
                        <a:t>10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</a:rPr>
                        <a:t>10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</a:rPr>
                        <a:t>-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</a:rPr>
                        <a:t>3 170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</a:rPr>
                        <a:t>30170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</a:rPr>
                        <a:t>-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581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Liberation Serif" pitchFamily="18" charset="0"/>
                        </a:rPr>
                        <a:t>итого:</a:t>
                      </a:r>
                      <a:endParaRPr lang="ru-RU" sz="1800" b="1"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277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252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25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25 828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23 500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2 325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600688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>Новогодняя кампания</a:t>
            </a:r>
            <a:endParaRPr lang="ru-RU" sz="27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sp>
        <p:nvSpPr>
          <p:cNvPr id="4" name="AutoShape 4" descr="C:\Users\User\Desktop\%D0%BB%D0%B0%D1%83%D1%80%D0%B5%D0%B0%D1%82%D1%8B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C:\Users\User\Desktop\%D0%BB%D0%B0%D1%83%D1%80%D0%B5%D0%B0%D1%82%D1%8B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14" y="627534"/>
            <a:ext cx="2488822" cy="1431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16" y="2082214"/>
            <a:ext cx="2389254" cy="1577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712" y="2322431"/>
            <a:ext cx="2710950" cy="124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627534"/>
            <a:ext cx="2673510" cy="1415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74" y="3684123"/>
            <a:ext cx="2582937" cy="136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374" y="3740631"/>
            <a:ext cx="2592288" cy="1195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204373"/>
            <a:ext cx="2750527" cy="125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040" y="1049186"/>
            <a:ext cx="2505622" cy="115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70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497" y="3587127"/>
            <a:ext cx="2925240" cy="1348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68256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>Шкатулка новогодних идей</a:t>
            </a:r>
            <a:endParaRPr lang="ru-RU" sz="27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sp>
        <p:nvSpPr>
          <p:cNvPr id="4" name="AutoShape 4" descr="C:\Users\User\Desktop\%D0%BB%D0%B0%D1%83%D1%80%D0%B5%D0%B0%D1%82%D1%8B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C:\Users\User\Desktop\%D0%BB%D0%B0%D1%83%D1%80%D0%B5%D0%B0%D1%82%D1%8B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33" y="627534"/>
            <a:ext cx="1307933" cy="1847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1051" y="600992"/>
            <a:ext cx="1371265" cy="2137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83" y="2968662"/>
            <a:ext cx="2811477" cy="1963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01" y="2508647"/>
            <a:ext cx="1299515" cy="2346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5109" y="2824702"/>
            <a:ext cx="1419705" cy="2219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619" y="2933526"/>
            <a:ext cx="1368152" cy="2033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822" y="1131155"/>
            <a:ext cx="3528392" cy="1626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013369"/>
            <a:ext cx="1259659" cy="1829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236746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В</a:t>
            </a:r>
            <a: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ыполнение предписаний </a:t>
            </a:r>
            <a:r>
              <a:rPr lang="ru-RU" sz="2000" b="1" dirty="0" err="1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Г</a:t>
            </a:r>
            <a:r>
              <a:rPr lang="ru-RU" sz="2000" b="1" dirty="0" err="1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оспожнадзора</a:t>
            </a:r>
            <a:endParaRPr lang="ru-RU" sz="2000" b="1" dirty="0" smtClean="0">
              <a:solidFill>
                <a:srgbClr val="0000A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085" y="1445564"/>
            <a:ext cx="3072342" cy="2304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79552"/>
            <a:ext cx="1620785" cy="2161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0778" y="1283615"/>
            <a:ext cx="1849878" cy="2466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584448"/>
            <a:ext cx="1624533" cy="2165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866517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45539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Курсы повышения квалификации</a:t>
            </a:r>
            <a:b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</a:rPr>
              <a:t>прошли  115  работников, из них:</a:t>
            </a:r>
            <a:b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</a:rPr>
            </a:br>
            <a: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</a:rPr>
              <a:t>преподаватели  ДШИ   –  36  человек;</a:t>
            </a:r>
            <a:b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</a:rPr>
            </a:br>
            <a: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</a:rPr>
              <a:t>специалисты  музея – </a:t>
            </a:r>
            <a:r>
              <a:rPr lang="ru-RU" sz="3100" b="1" dirty="0">
                <a:solidFill>
                  <a:srgbClr val="0000A0"/>
                </a:solidFill>
                <a:latin typeface="Liberation Serif" pitchFamily="18" charset="0"/>
              </a:rPr>
              <a:t>7</a:t>
            </a:r>
            <a: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</a:rPr>
              <a:t> человек;</a:t>
            </a:r>
            <a:b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</a:rPr>
            </a:br>
            <a: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</a:rPr>
              <a:t>специалисты досуговой сферы – 27 человек;</a:t>
            </a:r>
            <a:b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</a:rPr>
            </a:br>
            <a: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</a:rPr>
              <a:t>специалисты театра кукол – 27 человек;</a:t>
            </a:r>
            <a:b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</a:rPr>
            </a:br>
            <a: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</a:rPr>
              <a:t>специалисты библиотек – 18 человек</a:t>
            </a:r>
            <a:b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</a:rPr>
            </a:br>
            <a: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</a:rPr>
              <a:t/>
            </a:r>
            <a:b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</a:rPr>
            </a:br>
            <a:endParaRPr lang="ru-RU" sz="3100" b="1" dirty="0" smtClean="0">
              <a:solidFill>
                <a:srgbClr val="0000A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81439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18176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Выполнение показателей национального проекта «Культура»</a:t>
            </a:r>
            <a:b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31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Увеличение числа посещений – 101,09%       (423 337 посещений);</a:t>
            </a:r>
            <a:b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Творческие люди – 100% (22 человека)</a:t>
            </a:r>
            <a:b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3100" b="1" dirty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Цифровая культура – 139,1% (1 252 посещения</a:t>
            </a:r>
            <a: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)</a:t>
            </a:r>
            <a: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31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37654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9535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Пушкинская карта</a:t>
            </a:r>
            <a:br>
              <a:rPr lang="ru-RU" sz="24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2400" b="1" dirty="0" smtClean="0">
              <a:solidFill>
                <a:srgbClr val="0000A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80627"/>
              </p:ext>
            </p:extLst>
          </p:nvPr>
        </p:nvGraphicFramePr>
        <p:xfrm>
          <a:off x="539552" y="1059581"/>
          <a:ext cx="8352928" cy="36045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60240"/>
                <a:gridCol w="1584176"/>
                <a:gridCol w="1512168"/>
                <a:gridCol w="1702690"/>
                <a:gridCol w="1393654"/>
              </a:tblGrid>
              <a:tr h="10081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Наименование учреждения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мероприятий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X-XII 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2021 года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посещений </a:t>
                      </a:r>
                      <a:endParaRPr lang="ru-RU" sz="1800" dirty="0" smtClean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X-XII 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2021 года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мероприятий 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за 2022 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год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посещений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За 2022 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год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7516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Музей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9</a:t>
                      </a:r>
                      <a:endParaRPr lang="ru-RU" sz="2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40</a:t>
                      </a:r>
                      <a:endParaRPr lang="ru-RU" sz="2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24</a:t>
                      </a:r>
                      <a:endParaRPr lang="ru-RU" sz="2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2 050</a:t>
                      </a:r>
                      <a:endParaRPr lang="ru-RU" sz="2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135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Городской Дворец культуры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Calibri"/>
                        <a:cs typeface="Liberation Serif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3</a:t>
                      </a:r>
                      <a:endParaRPr lang="ru-RU" sz="28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43</a:t>
                      </a:r>
                      <a:endParaRPr lang="ru-RU" sz="28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20</a:t>
                      </a:r>
                      <a:endParaRPr lang="ru-RU" sz="28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1 195</a:t>
                      </a:r>
                      <a:endParaRPr lang="ru-RU" sz="2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6135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Театр 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кукол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Calibri"/>
                        <a:cs typeface="Liberation Serif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9</a:t>
                      </a:r>
                      <a:endParaRPr lang="ru-RU" sz="28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92</a:t>
                      </a:r>
                      <a:endParaRPr lang="ru-RU" sz="28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122</a:t>
                      </a:r>
                      <a:endParaRPr lang="ru-RU" sz="28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1 830</a:t>
                      </a:r>
                      <a:endParaRPr lang="ru-RU" sz="2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58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ИТОГО: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Calibri"/>
                        <a:cs typeface="Liberation Serif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21</a:t>
                      </a:r>
                      <a:endParaRPr lang="ru-RU" sz="28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175</a:t>
                      </a:r>
                      <a:endParaRPr lang="ru-RU" sz="28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166</a:t>
                      </a:r>
                      <a:endParaRPr lang="ru-RU" sz="28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5 075</a:t>
                      </a:r>
                      <a:endParaRPr lang="ru-RU" sz="2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546829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9535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Пушкинская карта</a:t>
            </a:r>
            <a:br>
              <a:rPr lang="ru-RU" sz="24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2400" b="1" dirty="0" smtClean="0">
              <a:solidFill>
                <a:srgbClr val="0000A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1162081"/>
              </p:ext>
            </p:extLst>
          </p:nvPr>
        </p:nvGraphicFramePr>
        <p:xfrm>
          <a:off x="467544" y="1131590"/>
          <a:ext cx="8424936" cy="36072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92344"/>
                <a:gridCol w="2137241"/>
                <a:gridCol w="2095351"/>
              </a:tblGrid>
              <a:tr h="8640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Наименование учреждения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мероприятий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декабрь 2022 год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посещений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декабрь 2022 год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Краснотурьинская 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детская музыкальная школа № 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3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Calibri"/>
                        <a:cs typeface="Liberation Serif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4</a:t>
                      </a:r>
                      <a:endParaRPr lang="ru-RU" sz="20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94</a:t>
                      </a:r>
                      <a:endParaRPr lang="ru-RU" sz="20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Краснотурьинская 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детская художественная 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школа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Calibri"/>
                        <a:cs typeface="Liberation Serif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</a:t>
                      </a:r>
                      <a:endParaRPr lang="ru-RU" sz="20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15</a:t>
                      </a:r>
                      <a:endParaRPr lang="ru-RU" sz="20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Краснотурьинская 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детская хореографическая 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школа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Calibri"/>
                        <a:cs typeface="Liberation Serif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</a:t>
                      </a:r>
                      <a:endParaRPr lang="ru-RU" sz="20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8</a:t>
                      </a:r>
                      <a:endParaRPr lang="ru-RU" sz="20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Централизованная 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библиотечная 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система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Calibri"/>
                        <a:cs typeface="Liberation Serif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</a:t>
                      </a:r>
                      <a:endParaRPr lang="ru-RU" sz="20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20</a:t>
                      </a:r>
                      <a:endParaRPr lang="ru-RU" sz="20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ИТОГО: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Calibri"/>
                        <a:cs typeface="Liberation Serif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8</a:t>
                      </a:r>
                      <a:endParaRPr lang="ru-RU" sz="20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137</a:t>
                      </a:r>
                      <a:endParaRPr lang="ru-RU" sz="20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42386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267494"/>
            <a:ext cx="8229600" cy="576064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400" b="1" dirty="0" smtClean="0">
                <a:solidFill>
                  <a:srgbClr val="0000A0"/>
                </a:solidFill>
                <a:latin typeface="Liberation Serif" pitchFamily="18" charset="0"/>
              </a:rPr>
              <a:t>НОК 2022</a:t>
            </a:r>
            <a:endParaRPr lang="ru-RU" sz="2400" b="1" dirty="0">
              <a:solidFill>
                <a:srgbClr val="0000A0"/>
              </a:solidFill>
              <a:latin typeface="Liberation Serif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0363425"/>
              </p:ext>
            </p:extLst>
          </p:nvPr>
        </p:nvGraphicFramePr>
        <p:xfrm>
          <a:off x="323527" y="1108660"/>
          <a:ext cx="8640961" cy="35513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56185"/>
                <a:gridCol w="1224136"/>
                <a:gridCol w="1222958"/>
                <a:gridCol w="1131939"/>
                <a:gridCol w="1414923"/>
                <a:gridCol w="1331764"/>
                <a:gridCol w="659056"/>
              </a:tblGrid>
              <a:tr h="257999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Муниципальные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учреждения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в </a:t>
                      </a: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сфере культуры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 gridSpan="6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Рейтинг по группе показателей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4854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открытость</a:t>
                      </a:r>
                      <a:r>
                        <a:rPr lang="ru-RU" sz="1400" baseline="0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и </a:t>
                      </a:r>
                      <a:r>
                        <a:rPr lang="ru-RU" sz="14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доступность информации об организации</a:t>
                      </a:r>
                      <a:endParaRPr lang="ru-RU" sz="1400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к</a:t>
                      </a:r>
                      <a:r>
                        <a:rPr lang="ru-RU" sz="1400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омфортность </a:t>
                      </a:r>
                      <a:r>
                        <a:rPr lang="ru-RU" sz="14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условий </a:t>
                      </a:r>
                      <a:r>
                        <a:rPr lang="ru-RU" sz="1400" dirty="0" err="1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предоставле-ния</a:t>
                      </a:r>
                      <a:r>
                        <a:rPr lang="ru-RU" sz="1400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услуг</a:t>
                      </a:r>
                      <a:endParaRPr lang="ru-RU" sz="1400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доступность услуг для инвалидов</a:t>
                      </a:r>
                      <a:endParaRPr lang="ru-RU" sz="1400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доброжелатель-</a:t>
                      </a:r>
                      <a:r>
                        <a:rPr lang="ru-RU" sz="1400" dirty="0" err="1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ность</a:t>
                      </a:r>
                      <a:r>
                        <a:rPr lang="ru-RU" sz="14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, вежливость работников</a:t>
                      </a:r>
                      <a:endParaRPr lang="ru-RU" sz="1400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удовлетворён-</a:t>
                      </a:r>
                      <a:r>
                        <a:rPr lang="ru-RU" sz="1400" dirty="0" err="1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ность</a:t>
                      </a:r>
                      <a:r>
                        <a:rPr lang="ru-RU" sz="1400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условиями оказания услуг</a:t>
                      </a:r>
                      <a:endParaRPr lang="ru-RU" sz="1400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в</a:t>
                      </a:r>
                      <a:r>
                        <a:rPr lang="ru-RU" sz="1400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сего</a:t>
                      </a:r>
                      <a:endParaRPr lang="ru-RU" sz="1400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</a:tr>
              <a:tr h="4958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Нормативные значения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100</a:t>
                      </a:r>
                      <a:endParaRPr lang="ru-RU" sz="16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100</a:t>
                      </a:r>
                      <a:endParaRPr lang="ru-RU" sz="16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100</a:t>
                      </a:r>
                      <a:endParaRPr lang="ru-RU" sz="16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100</a:t>
                      </a:r>
                      <a:endParaRPr lang="ru-RU" sz="16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100</a:t>
                      </a:r>
                      <a:endParaRPr lang="ru-RU" sz="16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100</a:t>
                      </a:r>
                      <a:endParaRPr lang="ru-RU" sz="16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</a:tr>
              <a:tr h="8121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Централизованная </a:t>
                      </a: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клубная </a:t>
                      </a:r>
                      <a:r>
                        <a:rPr lang="ru-RU" sz="14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система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100</a:t>
                      </a:r>
                      <a:endParaRPr lang="ru-RU" sz="16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95,0</a:t>
                      </a:r>
                      <a:endParaRPr lang="ru-RU" sz="16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57,6</a:t>
                      </a:r>
                      <a:endParaRPr lang="ru-RU" sz="16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99,8</a:t>
                      </a:r>
                      <a:endParaRPr lang="ru-RU" sz="16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100</a:t>
                      </a:r>
                      <a:endParaRPr lang="ru-RU" sz="16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91,3</a:t>
                      </a:r>
                      <a:endParaRPr lang="ru-RU" sz="16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</a:tr>
              <a:tr h="8367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Культурно-досуговый комплекс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99,2</a:t>
                      </a:r>
                      <a:endParaRPr lang="ru-RU" sz="16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93,5</a:t>
                      </a:r>
                      <a:endParaRPr lang="ru-RU" sz="16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77,3</a:t>
                      </a:r>
                      <a:endParaRPr lang="ru-RU" sz="16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99,0</a:t>
                      </a:r>
                      <a:endParaRPr lang="ru-RU" sz="16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99,8</a:t>
                      </a:r>
                      <a:endParaRPr lang="ru-RU" sz="16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93,8</a:t>
                      </a:r>
                      <a:endParaRPr lang="ru-RU" sz="16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4196" marR="64196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128149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42148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Задачи на 2023 год:</a:t>
            </a:r>
            <a:br>
              <a:rPr lang="ru-RU" sz="22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</a:rPr>
              <a:t>достижение </a:t>
            </a:r>
            <a:r>
              <a:rPr lang="ru-RU" sz="2000" b="1" dirty="0">
                <a:solidFill>
                  <a:srgbClr val="0000A0"/>
                </a:solidFill>
                <a:latin typeface="Liberation Serif" pitchFamily="18" charset="0"/>
              </a:rPr>
              <a:t>показателей национальных целей в сфере </a:t>
            </a:r>
            <a: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</a:rPr>
              <a:t>культуры –   449 983 посещения;</a:t>
            </a:r>
            <a: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привлечение </a:t>
            </a:r>
            <a: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учреждениями </a:t>
            </a:r>
            <a:r>
              <a:rPr lang="ru-RU" sz="2000" b="1" dirty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культуры внебюджетных </a:t>
            </a:r>
            <a: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средств в рамках реализации мероприятий по Пушкинской карте и грантовых конкурсов;</a:t>
            </a:r>
            <a:b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приобретение музыкальных инструментов, оборудования, учебной литературы в ДМШ № 1 в рамках нацпроекта «Культура»;</a:t>
            </a:r>
            <a:b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приобретение автобуса для театра кукол;</a:t>
            </a:r>
            <a:b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</a:rPr>
              <a:t>обновление репертуара театра кукол, создание 2 спектаклей в рамках программы «Театры малых городов России»;</a:t>
            </a:r>
            <a:b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ремонт зала 2 этажа Городского Дворца культуры (устранение предписаний </a:t>
            </a:r>
            <a:r>
              <a:rPr lang="ru-RU" sz="2000" b="1" dirty="0" err="1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Госпожнадзора</a:t>
            </a:r>
            <a: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);</a:t>
            </a:r>
            <a: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</a:rPr>
              <a:t/>
            </a:r>
            <a:b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</a:rPr>
            </a:br>
            <a: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</a:rPr>
              <a:t>выполнение плана мероприятий, посвящённому Году В. Крапивина в Свердловской области.</a:t>
            </a:r>
            <a:b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</a:rPr>
            </a:br>
            <a:endParaRPr lang="ru-RU" sz="2000" b="1" dirty="0" smtClean="0">
              <a:solidFill>
                <a:srgbClr val="0000A0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43777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527113" y="4731990"/>
            <a:ext cx="8229600" cy="26318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15617" y="2387084"/>
            <a:ext cx="73448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3715035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5117</TotalTime>
  <Words>670</Words>
  <Application>Microsoft Office PowerPoint</Application>
  <PresentationFormat>Экран (16:9)</PresentationFormat>
  <Paragraphs>409</Paragraphs>
  <Slides>44</Slides>
  <Notes>4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6" baseType="lpstr">
      <vt:lpstr>Тема Office</vt:lpstr>
      <vt:lpstr>Acrobat Document</vt:lpstr>
      <vt:lpstr>городской округ  Краснотурьинск</vt:lpstr>
      <vt:lpstr>     </vt:lpstr>
      <vt:lpstr>Основные задачи в работе муниципального органа  «Управление культуры городского округа Краснотурьинск» </vt:lpstr>
      <vt:lpstr>Презентация PowerPoint</vt:lpstr>
      <vt:lpstr>Основные показатели деятельности библиотек</vt:lpstr>
      <vt:lpstr> Мероприятия Централизованной библиотечной системы</vt:lpstr>
      <vt:lpstr> Мероприятия  Централизованной библиотечной системы</vt:lpstr>
      <vt:lpstr> Профессиональные конкурсы</vt:lpstr>
      <vt:lpstr> Основные показатели культурно-досуговых учреждений </vt:lpstr>
      <vt:lpstr> Мероприятия досуговых учреждений</vt:lpstr>
      <vt:lpstr> Мероприятия досуговых учреждений</vt:lpstr>
      <vt:lpstr> Региональный концертный зал</vt:lpstr>
      <vt:lpstr> Основные показатели деятельности театра кукол</vt:lpstr>
      <vt:lpstr> Премьеры театра кукол</vt:lpstr>
      <vt:lpstr> Гастрольная и фестивальная деятельность </vt:lpstr>
      <vt:lpstr> Мероприятия театра кукол</vt:lpstr>
      <vt:lpstr>                   Мероприятия театра кукол</vt:lpstr>
      <vt:lpstr> Лаборатории</vt:lpstr>
      <vt:lpstr> Зелёная волна</vt:lpstr>
      <vt:lpstr> Основные показатели деятельности музея</vt:lpstr>
      <vt:lpstr> Мероприятия музея</vt:lpstr>
      <vt:lpstr> Обменные выставки</vt:lpstr>
      <vt:lpstr>                                     Мероприятия музея</vt:lpstr>
      <vt:lpstr>                      Мероприятия музея</vt:lpstr>
      <vt:lpstr>                  Организация предоставления дополнительного образования</vt:lpstr>
      <vt:lpstr>                  Участие в конкурсах</vt:lpstr>
      <vt:lpstr> Мероприятия ДМШ № 1 </vt:lpstr>
      <vt:lpstr> Мероприятия ДМШ № 3 </vt:lpstr>
      <vt:lpstr> Мероприятия ДХШ </vt:lpstr>
      <vt:lpstr> Мероприятия ДХорШ </vt:lpstr>
      <vt:lpstr> Премия в области культуры</vt:lpstr>
      <vt:lpstr> Знак отличия городского округа Краснотурьинск      «За заслуги перед городским округом»</vt:lpstr>
      <vt:lpstr> Человек года в области культуры</vt:lpstr>
      <vt:lpstr> Новогодняя кампания</vt:lpstr>
      <vt:lpstr> Новогодняя кампания</vt:lpstr>
      <vt:lpstr> Шкатулка новогодних идей</vt:lpstr>
      <vt:lpstr> Выполнение предписаний Госпожнадзора</vt:lpstr>
      <vt:lpstr>   Курсы повышения квалификации прошли  115  работников, из них: преподаватели  ДШИ   –  36  человек; специалисты  музея – 7 человек; специалисты досуговой сферы – 27 человек; специалисты театра кукол – 27 человек; специалисты библиотек – 18 человек  </vt:lpstr>
      <vt:lpstr>  Выполнение показателей национального проекта «Культура»  Увеличение числа посещений – 101,09%       (423 337 посещений); Творческие люди – 100% (22 человека)  Цифровая культура – 139,1% (1 252 посещения) </vt:lpstr>
      <vt:lpstr> Пушкинская карта </vt:lpstr>
      <vt:lpstr> Пушкинская карта </vt:lpstr>
      <vt:lpstr> НОК 2022</vt:lpstr>
      <vt:lpstr> Задачи на 2023 год:  достижение показателей национальных целей в сфере культуры –   449 983 посещения; привлечение учреждениями культуры внебюджетных средств в рамках реализации мероприятий по Пушкинской карте и грантовых конкурсов; приобретение музыкальных инструментов, оборудования, учебной литературы в ДМШ № 1 в рамках нацпроекта «Культура»; приобретение автобуса для театра кукол; обновление репертуара театра кукол, создание 2 спектаклей в рамках программы «Театры малых городов России»; ремонт зала 2 этажа Городского Дворца культуры (устранение предписаний Госпожнадзора); выполнение плана мероприятий, посвящённому Году В. Крапивина в Свердловской области.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Verstka</dc:creator>
  <cp:lastModifiedBy>Тукмакова Ольга Николаевна</cp:lastModifiedBy>
  <cp:revision>557</cp:revision>
  <dcterms:created xsi:type="dcterms:W3CDTF">2017-08-23T12:06:50Z</dcterms:created>
  <dcterms:modified xsi:type="dcterms:W3CDTF">2023-02-08T07:20:56Z</dcterms:modified>
</cp:coreProperties>
</file>