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4"/>
  </p:notesMasterIdLst>
  <p:sldIdLst>
    <p:sldId id="256" r:id="rId2"/>
    <p:sldId id="319" r:id="rId3"/>
    <p:sldId id="388" r:id="rId4"/>
    <p:sldId id="411" r:id="rId5"/>
    <p:sldId id="362" r:id="rId6"/>
    <p:sldId id="329" r:id="rId7"/>
    <p:sldId id="364" r:id="rId8"/>
    <p:sldId id="389" r:id="rId9"/>
    <p:sldId id="363" r:id="rId10"/>
    <p:sldId id="415" r:id="rId11"/>
    <p:sldId id="417" r:id="rId12"/>
    <p:sldId id="416" r:id="rId13"/>
    <p:sldId id="419" r:id="rId14"/>
    <p:sldId id="428" r:id="rId15"/>
    <p:sldId id="420" r:id="rId16"/>
    <p:sldId id="371" r:id="rId17"/>
    <p:sldId id="366" r:id="rId18"/>
    <p:sldId id="385" r:id="rId19"/>
    <p:sldId id="381" r:id="rId20"/>
    <p:sldId id="424" r:id="rId21"/>
    <p:sldId id="425" r:id="rId22"/>
    <p:sldId id="426" r:id="rId23"/>
    <p:sldId id="373" r:id="rId24"/>
    <p:sldId id="372" r:id="rId25"/>
    <p:sldId id="377" r:id="rId26"/>
    <p:sldId id="378" r:id="rId27"/>
    <p:sldId id="391" r:id="rId28"/>
    <p:sldId id="380" r:id="rId29"/>
    <p:sldId id="382" r:id="rId30"/>
    <p:sldId id="397" r:id="rId31"/>
    <p:sldId id="398" r:id="rId32"/>
    <p:sldId id="399" r:id="rId33"/>
    <p:sldId id="403" r:id="rId34"/>
    <p:sldId id="404" r:id="rId35"/>
    <p:sldId id="423" r:id="rId36"/>
    <p:sldId id="405" r:id="rId37"/>
    <p:sldId id="406" r:id="rId38"/>
    <p:sldId id="427" r:id="rId39"/>
    <p:sldId id="407" r:id="rId40"/>
    <p:sldId id="408" r:id="rId41"/>
    <p:sldId id="351" r:id="rId42"/>
    <p:sldId id="314" r:id="rId4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A0"/>
    <a:srgbClr val="E20000"/>
    <a:srgbClr val="321C82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7473" autoAdjust="0"/>
  </p:normalViewPr>
  <p:slideViewPr>
    <p:cSldViewPr>
      <p:cViewPr>
        <p:scale>
          <a:sx n="91" d="100"/>
          <a:sy n="91" d="100"/>
        </p:scale>
        <p:origin x="-1162" y="-475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120" y="-8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EE3425-59AA-4ABE-9B55-7A409E38003E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476C8C86-4ABC-4DD2-89D7-612D400B9AA1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2800" b="1" dirty="0" smtClean="0">
              <a:solidFill>
                <a:schemeClr val="bg1"/>
              </a:solidFill>
              <a:latin typeface="Liberation Serif" pitchFamily="18" charset="0"/>
            </a:rPr>
            <a:t>МОУК </a:t>
          </a:r>
          <a:r>
            <a:rPr lang="ru-RU" sz="2800" b="1" smtClean="0">
              <a:solidFill>
                <a:schemeClr val="bg1"/>
              </a:solidFill>
              <a:latin typeface="Liberation Serif" pitchFamily="18" charset="0"/>
            </a:rPr>
            <a:t>(463 </a:t>
          </a:r>
          <a:r>
            <a:rPr lang="ru-RU" sz="2800" b="1" dirty="0" smtClean="0">
              <a:solidFill>
                <a:schemeClr val="bg1"/>
              </a:solidFill>
              <a:latin typeface="Liberation Serif" pitchFamily="18" charset="0"/>
            </a:rPr>
            <a:t>чел.)</a:t>
          </a:r>
          <a:endParaRPr lang="ru-RU" sz="2800" b="1" dirty="0">
            <a:solidFill>
              <a:schemeClr val="bg1"/>
            </a:solidFill>
            <a:latin typeface="Liberation Serif" pitchFamily="18" charset="0"/>
          </a:endParaRPr>
        </a:p>
      </dgm:t>
    </dgm:pt>
    <dgm:pt modelId="{BB286A14-0BDB-41F6-8277-A5F11F01A1CD}" type="parTrans" cxnId="{C15D1C95-CCF2-4545-876B-9D841388F115}">
      <dgm:prSet/>
      <dgm:spPr/>
      <dgm:t>
        <a:bodyPr/>
        <a:lstStyle/>
        <a:p>
          <a:endParaRPr lang="ru-RU"/>
        </a:p>
      </dgm:t>
    </dgm:pt>
    <dgm:pt modelId="{23A97CA7-D532-4844-B10A-5FBA34D66A68}" type="sibTrans" cxnId="{C15D1C95-CCF2-4545-876B-9D841388F115}">
      <dgm:prSet/>
      <dgm:spPr/>
      <dgm:t>
        <a:bodyPr/>
        <a:lstStyle/>
        <a:p>
          <a:endParaRPr lang="ru-RU"/>
        </a:p>
      </dgm:t>
    </dgm:pt>
    <dgm:pt modelId="{9A518CDF-379F-4552-958B-575A3263863E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Управление культуры</a:t>
          </a:r>
        </a:p>
        <a:p>
          <a:r>
            <a:rPr lang="ru-RU" sz="1400" b="1" dirty="0" smtClean="0">
              <a:latin typeface="Liberation Serif" pitchFamily="18" charset="0"/>
            </a:rPr>
            <a:t> (2 человека</a:t>
          </a:r>
          <a:r>
            <a:rPr lang="ru-RU" sz="1400" b="1" dirty="0" smtClean="0"/>
            <a:t>)</a:t>
          </a:r>
          <a:endParaRPr lang="ru-RU" sz="1400" b="1" dirty="0"/>
        </a:p>
      </dgm:t>
    </dgm:pt>
    <dgm:pt modelId="{2298060D-73C5-46AA-925E-74DE33A76BCF}" type="parTrans" cxnId="{922B5648-CF9B-43C1-B3F3-C13694A798E2}">
      <dgm:prSet/>
      <dgm:spPr/>
      <dgm:t>
        <a:bodyPr/>
        <a:lstStyle/>
        <a:p>
          <a:endParaRPr lang="ru-RU"/>
        </a:p>
      </dgm:t>
    </dgm:pt>
    <dgm:pt modelId="{3CDA06C6-8B6E-432E-95FE-BEC63B072DF6}" type="sibTrans" cxnId="{922B5648-CF9B-43C1-B3F3-C13694A798E2}">
      <dgm:prSet/>
      <dgm:spPr/>
      <dgm:t>
        <a:bodyPr/>
        <a:lstStyle/>
        <a:p>
          <a:endParaRPr lang="ru-RU"/>
        </a:p>
      </dgm:t>
    </dgm:pt>
    <dgm:pt modelId="{1073E37E-3A7A-43FE-A96B-96DDDC236869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ДШИ</a:t>
          </a:r>
        </a:p>
        <a:p>
          <a:r>
            <a:rPr lang="ru-RU" sz="1400" b="1" dirty="0" smtClean="0">
              <a:latin typeface="Liberation Serif" pitchFamily="18" charset="0"/>
            </a:rPr>
            <a:t>4 юр. лица, 5 сетевых ед.</a:t>
          </a:r>
        </a:p>
        <a:p>
          <a:r>
            <a:rPr lang="ru-RU" sz="1400" b="1" dirty="0" smtClean="0">
              <a:latin typeface="Liberation Serif" pitchFamily="18" charset="0"/>
            </a:rPr>
            <a:t> (156 человек</a:t>
          </a:r>
          <a:r>
            <a:rPr lang="ru-RU" sz="1400" dirty="0" smtClean="0"/>
            <a:t>)</a:t>
          </a:r>
          <a:endParaRPr lang="ru-RU" sz="1400" dirty="0"/>
        </a:p>
      </dgm:t>
    </dgm:pt>
    <dgm:pt modelId="{8CFC109B-062B-4796-BBA7-BE27516BFA07}" type="parTrans" cxnId="{4BB67FE6-F7DC-4A1A-96E2-E331A8580767}">
      <dgm:prSet/>
      <dgm:spPr/>
      <dgm:t>
        <a:bodyPr/>
        <a:lstStyle/>
        <a:p>
          <a:endParaRPr lang="ru-RU"/>
        </a:p>
      </dgm:t>
    </dgm:pt>
    <dgm:pt modelId="{AC4CB12D-8828-4EE1-9488-48C989D89D36}" type="sibTrans" cxnId="{4BB67FE6-F7DC-4A1A-96E2-E331A8580767}">
      <dgm:prSet/>
      <dgm:spPr/>
      <dgm:t>
        <a:bodyPr/>
        <a:lstStyle/>
        <a:p>
          <a:endParaRPr lang="ru-RU"/>
        </a:p>
      </dgm:t>
    </dgm:pt>
    <dgm:pt modelId="{8B1342DA-8AF5-4685-9519-AD9FE52242D5}">
      <dgm:prSet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Учреждения культуры </a:t>
          </a:r>
        </a:p>
        <a:p>
          <a:r>
            <a:rPr lang="ru-RU" sz="1400" b="1" dirty="0" smtClean="0">
              <a:latin typeface="Liberation Serif" pitchFamily="18" charset="0"/>
            </a:rPr>
            <a:t>5 юр. лиц, 19 сетевых ед.</a:t>
          </a:r>
        </a:p>
        <a:p>
          <a:r>
            <a:rPr lang="ru-RU" sz="1400" b="1" dirty="0" smtClean="0">
              <a:latin typeface="Liberation Serif" pitchFamily="18" charset="0"/>
            </a:rPr>
            <a:t>(229 человек)</a:t>
          </a:r>
          <a:endParaRPr lang="ru-RU" sz="1400" b="1" dirty="0">
            <a:latin typeface="Liberation Serif" pitchFamily="18" charset="0"/>
          </a:endParaRPr>
        </a:p>
      </dgm:t>
    </dgm:pt>
    <dgm:pt modelId="{A8628F27-4C34-4CE3-BE56-AF00BB9F2C2A}" type="parTrans" cxnId="{6205AB6B-FAC1-43E5-A491-F8938190E3B4}">
      <dgm:prSet/>
      <dgm:spPr/>
      <dgm:t>
        <a:bodyPr/>
        <a:lstStyle/>
        <a:p>
          <a:endParaRPr lang="ru-RU"/>
        </a:p>
      </dgm:t>
    </dgm:pt>
    <dgm:pt modelId="{B0E8268E-F84D-4C2C-AD40-BE21ABECBAB4}" type="sibTrans" cxnId="{6205AB6B-FAC1-43E5-A491-F8938190E3B4}">
      <dgm:prSet/>
      <dgm:spPr/>
      <dgm:t>
        <a:bodyPr/>
        <a:lstStyle/>
        <a:p>
          <a:endParaRPr lang="ru-RU"/>
        </a:p>
      </dgm:t>
    </dgm:pt>
    <dgm:pt modelId="{31EE0852-89D8-4C55-9EDF-3F9717CA1316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МКУ «УОФХДМУК», 76 человек, из них 13 чел. бухгалтерия.</a:t>
          </a:r>
          <a:endParaRPr lang="ru-RU" sz="1400" b="1" dirty="0">
            <a:latin typeface="Liberation Serif" pitchFamily="18" charset="0"/>
          </a:endParaRPr>
        </a:p>
      </dgm:t>
    </dgm:pt>
    <dgm:pt modelId="{D80F3D51-BFAE-4394-BF29-5CEC3FB9898E}" type="sibTrans" cxnId="{0BF1F806-12B1-4FD3-8DA5-F25ED3EEBA46}">
      <dgm:prSet/>
      <dgm:spPr/>
      <dgm:t>
        <a:bodyPr/>
        <a:lstStyle/>
        <a:p>
          <a:endParaRPr lang="ru-RU"/>
        </a:p>
      </dgm:t>
    </dgm:pt>
    <dgm:pt modelId="{1DD5C02D-CE8D-41DD-B5B1-771EF08CD35D}" type="parTrans" cxnId="{0BF1F806-12B1-4FD3-8DA5-F25ED3EEBA46}">
      <dgm:prSet/>
      <dgm:spPr/>
      <dgm:t>
        <a:bodyPr/>
        <a:lstStyle/>
        <a:p>
          <a:endParaRPr lang="ru-RU"/>
        </a:p>
      </dgm:t>
    </dgm:pt>
    <dgm:pt modelId="{735DEF31-22EF-4EAE-88B8-5757F95FDC51}" type="pres">
      <dgm:prSet presAssocID="{2CEE3425-59AA-4ABE-9B55-7A409E38003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8A0211-4A75-4A8F-AFE1-12B2A28276F5}" type="pres">
      <dgm:prSet presAssocID="{476C8C86-4ABC-4DD2-89D7-612D400B9AA1}" presName="root1" presStyleCnt="0"/>
      <dgm:spPr/>
      <dgm:t>
        <a:bodyPr/>
        <a:lstStyle/>
        <a:p>
          <a:endParaRPr lang="ru-RU"/>
        </a:p>
      </dgm:t>
    </dgm:pt>
    <dgm:pt modelId="{1FAA95FE-FADD-4070-9538-BA0BD7144683}" type="pres">
      <dgm:prSet presAssocID="{476C8C86-4ABC-4DD2-89D7-612D400B9AA1}" presName="LevelOneTextNode" presStyleLbl="node0" presStyleIdx="0" presStyleCnt="1" custScaleX="111790" custScaleY="146429" custLinFactX="-300000" custLinFactNeighborX="-350032" custLinFactNeighborY="28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A43DC9-2C2F-4EE2-9BA2-C0CBDB6565AE}" type="pres">
      <dgm:prSet presAssocID="{476C8C86-4ABC-4DD2-89D7-612D400B9AA1}" presName="level2hierChild" presStyleCnt="0"/>
      <dgm:spPr/>
      <dgm:t>
        <a:bodyPr/>
        <a:lstStyle/>
        <a:p>
          <a:endParaRPr lang="ru-RU"/>
        </a:p>
      </dgm:t>
    </dgm:pt>
    <dgm:pt modelId="{94EB78CD-DE84-4CDF-A450-6736C2812754}" type="pres">
      <dgm:prSet presAssocID="{2298060D-73C5-46AA-925E-74DE33A76BCF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44D70409-EA60-43E6-B759-086309A7565A}" type="pres">
      <dgm:prSet presAssocID="{2298060D-73C5-46AA-925E-74DE33A76BCF}" presName="connTx" presStyleLbl="parChTrans1D2" presStyleIdx="0" presStyleCnt="4"/>
      <dgm:spPr/>
      <dgm:t>
        <a:bodyPr/>
        <a:lstStyle/>
        <a:p>
          <a:endParaRPr lang="ru-RU"/>
        </a:p>
      </dgm:t>
    </dgm:pt>
    <dgm:pt modelId="{6E3FA882-DCC8-4644-AD2F-BBD623BF9DEC}" type="pres">
      <dgm:prSet presAssocID="{9A518CDF-379F-4552-958B-575A3263863E}" presName="root2" presStyleCnt="0"/>
      <dgm:spPr/>
      <dgm:t>
        <a:bodyPr/>
        <a:lstStyle/>
        <a:p>
          <a:endParaRPr lang="ru-RU"/>
        </a:p>
      </dgm:t>
    </dgm:pt>
    <dgm:pt modelId="{5630FD0B-CC75-4ADA-BC8D-F834C2311BAA}" type="pres">
      <dgm:prSet presAssocID="{9A518CDF-379F-4552-958B-575A3263863E}" presName="LevelTwoTextNode" presStyleLbl="node2" presStyleIdx="0" presStyleCnt="4" custScaleX="116359" custScaleY="128406" custLinFactX="-73314" custLinFactNeighborX="-100000" custLinFactNeighborY="-584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526D9D-ED11-4E95-A6DD-8707CDB919A5}" type="pres">
      <dgm:prSet presAssocID="{9A518CDF-379F-4552-958B-575A3263863E}" presName="level3hierChild" presStyleCnt="0"/>
      <dgm:spPr/>
      <dgm:t>
        <a:bodyPr/>
        <a:lstStyle/>
        <a:p>
          <a:endParaRPr lang="ru-RU"/>
        </a:p>
      </dgm:t>
    </dgm:pt>
    <dgm:pt modelId="{5A039766-B40E-44D4-A70C-6EFD56851592}" type="pres">
      <dgm:prSet presAssocID="{8CFC109B-062B-4796-BBA7-BE27516BFA07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C2993FEF-DD01-4095-A123-5D17D48D3A12}" type="pres">
      <dgm:prSet presAssocID="{8CFC109B-062B-4796-BBA7-BE27516BFA07}" presName="connTx" presStyleLbl="parChTrans1D2" presStyleIdx="1" presStyleCnt="4"/>
      <dgm:spPr/>
      <dgm:t>
        <a:bodyPr/>
        <a:lstStyle/>
        <a:p>
          <a:endParaRPr lang="ru-RU"/>
        </a:p>
      </dgm:t>
    </dgm:pt>
    <dgm:pt modelId="{31585D9E-A753-402E-A8C2-872CC4F1562E}" type="pres">
      <dgm:prSet presAssocID="{1073E37E-3A7A-43FE-A96B-96DDDC236869}" presName="root2" presStyleCnt="0"/>
      <dgm:spPr/>
      <dgm:t>
        <a:bodyPr/>
        <a:lstStyle/>
        <a:p>
          <a:endParaRPr lang="ru-RU"/>
        </a:p>
      </dgm:t>
    </dgm:pt>
    <dgm:pt modelId="{130AE3B2-DAF3-43BF-AD2B-BAE1355CF550}" type="pres">
      <dgm:prSet presAssocID="{1073E37E-3A7A-43FE-A96B-96DDDC236869}" presName="LevelTwoTextNode" presStyleLbl="node2" presStyleIdx="1" presStyleCnt="4" custScaleX="117823" custScaleY="145116" custLinFactX="-71357" custLinFactNeighborX="-100000" custLinFactNeighborY="-33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1EBAD2-F090-498F-8C89-C6428AA2C16A}" type="pres">
      <dgm:prSet presAssocID="{1073E37E-3A7A-43FE-A96B-96DDDC236869}" presName="level3hierChild" presStyleCnt="0"/>
      <dgm:spPr/>
      <dgm:t>
        <a:bodyPr/>
        <a:lstStyle/>
        <a:p>
          <a:endParaRPr lang="ru-RU"/>
        </a:p>
      </dgm:t>
    </dgm:pt>
    <dgm:pt modelId="{3BFF129D-7247-4D5B-BA3A-C06ADAA984DF}" type="pres">
      <dgm:prSet presAssocID="{A8628F27-4C34-4CE3-BE56-AF00BB9F2C2A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87C7F16B-8B8F-4150-A6AE-985852805355}" type="pres">
      <dgm:prSet presAssocID="{A8628F27-4C34-4CE3-BE56-AF00BB9F2C2A}" presName="connTx" presStyleLbl="parChTrans1D2" presStyleIdx="2" presStyleCnt="4"/>
      <dgm:spPr/>
      <dgm:t>
        <a:bodyPr/>
        <a:lstStyle/>
        <a:p>
          <a:endParaRPr lang="ru-RU"/>
        </a:p>
      </dgm:t>
    </dgm:pt>
    <dgm:pt modelId="{5F3F38A0-57EB-4D3E-9D70-DBC860567471}" type="pres">
      <dgm:prSet presAssocID="{8B1342DA-8AF5-4685-9519-AD9FE52242D5}" presName="root2" presStyleCnt="0"/>
      <dgm:spPr/>
      <dgm:t>
        <a:bodyPr/>
        <a:lstStyle/>
        <a:p>
          <a:endParaRPr lang="ru-RU"/>
        </a:p>
      </dgm:t>
    </dgm:pt>
    <dgm:pt modelId="{5CD1E417-AB0A-4EB5-A328-806AEC31F7EA}" type="pres">
      <dgm:prSet presAssocID="{8B1342DA-8AF5-4685-9519-AD9FE52242D5}" presName="LevelTwoTextNode" presStyleLbl="node2" presStyleIdx="2" presStyleCnt="4" custScaleX="119594" custScaleY="140933" custLinFactX="-72301" custLinFactNeighborX="-100000" custLinFactNeighborY="-20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45CC6F-14AF-492B-B18E-0FF42417DC07}" type="pres">
      <dgm:prSet presAssocID="{8B1342DA-8AF5-4685-9519-AD9FE52242D5}" presName="level3hierChild" presStyleCnt="0"/>
      <dgm:spPr/>
      <dgm:t>
        <a:bodyPr/>
        <a:lstStyle/>
        <a:p>
          <a:endParaRPr lang="ru-RU"/>
        </a:p>
      </dgm:t>
    </dgm:pt>
    <dgm:pt modelId="{02A0451C-DB38-4E20-812E-CD908C5FEE38}" type="pres">
      <dgm:prSet presAssocID="{1DD5C02D-CE8D-41DD-B5B1-771EF08CD35D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6CA8A06-FD65-42D2-AFF8-6FB12C9E64ED}" type="pres">
      <dgm:prSet presAssocID="{1DD5C02D-CE8D-41DD-B5B1-771EF08CD35D}" presName="connTx" presStyleLbl="parChTrans1D2" presStyleIdx="3" presStyleCnt="4"/>
      <dgm:spPr/>
      <dgm:t>
        <a:bodyPr/>
        <a:lstStyle/>
        <a:p>
          <a:endParaRPr lang="ru-RU"/>
        </a:p>
      </dgm:t>
    </dgm:pt>
    <dgm:pt modelId="{44355A17-2DF3-4975-BDA9-17EAE7B9D3E8}" type="pres">
      <dgm:prSet presAssocID="{31EE0852-89D8-4C55-9EDF-3F9717CA1316}" presName="root2" presStyleCnt="0"/>
      <dgm:spPr/>
      <dgm:t>
        <a:bodyPr/>
        <a:lstStyle/>
        <a:p>
          <a:endParaRPr lang="ru-RU"/>
        </a:p>
      </dgm:t>
    </dgm:pt>
    <dgm:pt modelId="{C59DDA43-A3F1-4F79-88FF-052410D93C7D}" type="pres">
      <dgm:prSet presAssocID="{31EE0852-89D8-4C55-9EDF-3F9717CA1316}" presName="LevelTwoTextNode" presStyleLbl="node2" presStyleIdx="3" presStyleCnt="4" custScaleX="117824" custScaleY="150783" custLinFactX="-70531" custLinFactNeighborX="-100000" custLinFactNeighborY="81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086404F-DE30-4C26-B61E-8B6C7469AE6B}" type="pres">
      <dgm:prSet presAssocID="{31EE0852-89D8-4C55-9EDF-3F9717CA1316}" presName="level3hierChild" presStyleCnt="0"/>
      <dgm:spPr/>
      <dgm:t>
        <a:bodyPr/>
        <a:lstStyle/>
        <a:p>
          <a:endParaRPr lang="ru-RU"/>
        </a:p>
      </dgm:t>
    </dgm:pt>
  </dgm:ptLst>
  <dgm:cxnLst>
    <dgm:cxn modelId="{486D3D32-3A4B-482B-8A3A-1AEA7543D43A}" type="presOf" srcId="{8B1342DA-8AF5-4685-9519-AD9FE52242D5}" destId="{5CD1E417-AB0A-4EB5-A328-806AEC31F7EA}" srcOrd="0" destOrd="0" presId="urn:microsoft.com/office/officeart/2008/layout/HorizontalMultiLevelHierarchy"/>
    <dgm:cxn modelId="{AE477BF6-046B-41DD-B851-65750258433F}" type="presOf" srcId="{9A518CDF-379F-4552-958B-575A3263863E}" destId="{5630FD0B-CC75-4ADA-BC8D-F834C2311BAA}" srcOrd="0" destOrd="0" presId="urn:microsoft.com/office/officeart/2008/layout/HorizontalMultiLevelHierarchy"/>
    <dgm:cxn modelId="{03CF0DD8-ABE5-4CF5-BA96-7A6A147F0F7E}" type="presOf" srcId="{8CFC109B-062B-4796-BBA7-BE27516BFA07}" destId="{C2993FEF-DD01-4095-A123-5D17D48D3A12}" srcOrd="1" destOrd="0" presId="urn:microsoft.com/office/officeart/2008/layout/HorizontalMultiLevelHierarchy"/>
    <dgm:cxn modelId="{0F090F63-EF7D-4B2D-A251-5304D470AE0F}" type="presOf" srcId="{2298060D-73C5-46AA-925E-74DE33A76BCF}" destId="{94EB78CD-DE84-4CDF-A450-6736C2812754}" srcOrd="0" destOrd="0" presId="urn:microsoft.com/office/officeart/2008/layout/HorizontalMultiLevelHierarchy"/>
    <dgm:cxn modelId="{4BB67FE6-F7DC-4A1A-96E2-E331A8580767}" srcId="{476C8C86-4ABC-4DD2-89D7-612D400B9AA1}" destId="{1073E37E-3A7A-43FE-A96B-96DDDC236869}" srcOrd="1" destOrd="0" parTransId="{8CFC109B-062B-4796-BBA7-BE27516BFA07}" sibTransId="{AC4CB12D-8828-4EE1-9488-48C989D89D36}"/>
    <dgm:cxn modelId="{922B5648-CF9B-43C1-B3F3-C13694A798E2}" srcId="{476C8C86-4ABC-4DD2-89D7-612D400B9AA1}" destId="{9A518CDF-379F-4552-958B-575A3263863E}" srcOrd="0" destOrd="0" parTransId="{2298060D-73C5-46AA-925E-74DE33A76BCF}" sibTransId="{3CDA06C6-8B6E-432E-95FE-BEC63B072DF6}"/>
    <dgm:cxn modelId="{6205AB6B-FAC1-43E5-A491-F8938190E3B4}" srcId="{476C8C86-4ABC-4DD2-89D7-612D400B9AA1}" destId="{8B1342DA-8AF5-4685-9519-AD9FE52242D5}" srcOrd="2" destOrd="0" parTransId="{A8628F27-4C34-4CE3-BE56-AF00BB9F2C2A}" sibTransId="{B0E8268E-F84D-4C2C-AD40-BE21ABECBAB4}"/>
    <dgm:cxn modelId="{0BF1F806-12B1-4FD3-8DA5-F25ED3EEBA46}" srcId="{476C8C86-4ABC-4DD2-89D7-612D400B9AA1}" destId="{31EE0852-89D8-4C55-9EDF-3F9717CA1316}" srcOrd="3" destOrd="0" parTransId="{1DD5C02D-CE8D-41DD-B5B1-771EF08CD35D}" sibTransId="{D80F3D51-BFAE-4394-BF29-5CEC3FB9898E}"/>
    <dgm:cxn modelId="{3C8E5A45-ED89-4952-8848-444BE2A202EC}" type="presOf" srcId="{A8628F27-4C34-4CE3-BE56-AF00BB9F2C2A}" destId="{87C7F16B-8B8F-4150-A6AE-985852805355}" srcOrd="1" destOrd="0" presId="urn:microsoft.com/office/officeart/2008/layout/HorizontalMultiLevelHierarchy"/>
    <dgm:cxn modelId="{9B88BAB5-ED9F-4EB0-9AB6-40896488AC6F}" type="presOf" srcId="{A8628F27-4C34-4CE3-BE56-AF00BB9F2C2A}" destId="{3BFF129D-7247-4D5B-BA3A-C06ADAA984DF}" srcOrd="0" destOrd="0" presId="urn:microsoft.com/office/officeart/2008/layout/HorizontalMultiLevelHierarchy"/>
    <dgm:cxn modelId="{C15D1C95-CCF2-4545-876B-9D841388F115}" srcId="{2CEE3425-59AA-4ABE-9B55-7A409E38003E}" destId="{476C8C86-4ABC-4DD2-89D7-612D400B9AA1}" srcOrd="0" destOrd="0" parTransId="{BB286A14-0BDB-41F6-8277-A5F11F01A1CD}" sibTransId="{23A97CA7-D532-4844-B10A-5FBA34D66A68}"/>
    <dgm:cxn modelId="{CF698B8D-F15D-480A-B8C6-7EB42BAE04B6}" type="presOf" srcId="{2298060D-73C5-46AA-925E-74DE33A76BCF}" destId="{44D70409-EA60-43E6-B759-086309A7565A}" srcOrd="1" destOrd="0" presId="urn:microsoft.com/office/officeart/2008/layout/HorizontalMultiLevelHierarchy"/>
    <dgm:cxn modelId="{E0FAC5CE-0FDE-49FC-9318-DD92A1733C6D}" type="presOf" srcId="{1DD5C02D-CE8D-41DD-B5B1-771EF08CD35D}" destId="{96CA8A06-FD65-42D2-AFF8-6FB12C9E64ED}" srcOrd="1" destOrd="0" presId="urn:microsoft.com/office/officeart/2008/layout/HorizontalMultiLevelHierarchy"/>
    <dgm:cxn modelId="{23D9FCF0-A59F-4D50-968B-FBD7C9B49ED6}" type="presOf" srcId="{1DD5C02D-CE8D-41DD-B5B1-771EF08CD35D}" destId="{02A0451C-DB38-4E20-812E-CD908C5FEE38}" srcOrd="0" destOrd="0" presId="urn:microsoft.com/office/officeart/2008/layout/HorizontalMultiLevelHierarchy"/>
    <dgm:cxn modelId="{B27D467A-FA05-4A8F-8D33-1DFE1D517F66}" type="presOf" srcId="{8CFC109B-062B-4796-BBA7-BE27516BFA07}" destId="{5A039766-B40E-44D4-A70C-6EFD56851592}" srcOrd="0" destOrd="0" presId="urn:microsoft.com/office/officeart/2008/layout/HorizontalMultiLevelHierarchy"/>
    <dgm:cxn modelId="{DA9AAD68-F980-4416-A3F2-951A05D4A991}" type="presOf" srcId="{2CEE3425-59AA-4ABE-9B55-7A409E38003E}" destId="{735DEF31-22EF-4EAE-88B8-5757F95FDC51}" srcOrd="0" destOrd="0" presId="urn:microsoft.com/office/officeart/2008/layout/HorizontalMultiLevelHierarchy"/>
    <dgm:cxn modelId="{93584FE5-ADBE-4008-A340-BCF269C860FE}" type="presOf" srcId="{476C8C86-4ABC-4DD2-89D7-612D400B9AA1}" destId="{1FAA95FE-FADD-4070-9538-BA0BD7144683}" srcOrd="0" destOrd="0" presId="urn:microsoft.com/office/officeart/2008/layout/HorizontalMultiLevelHierarchy"/>
    <dgm:cxn modelId="{279F1762-FD7E-43B3-82EA-9CBF9681FA5B}" type="presOf" srcId="{1073E37E-3A7A-43FE-A96B-96DDDC236869}" destId="{130AE3B2-DAF3-43BF-AD2B-BAE1355CF550}" srcOrd="0" destOrd="0" presId="urn:microsoft.com/office/officeart/2008/layout/HorizontalMultiLevelHierarchy"/>
    <dgm:cxn modelId="{677D4BDA-331F-4F84-889C-1CE3ABCCFAD6}" type="presOf" srcId="{31EE0852-89D8-4C55-9EDF-3F9717CA1316}" destId="{C59DDA43-A3F1-4F79-88FF-052410D93C7D}" srcOrd="0" destOrd="0" presId="urn:microsoft.com/office/officeart/2008/layout/HorizontalMultiLevelHierarchy"/>
    <dgm:cxn modelId="{D4CD0B55-DA51-4D84-99EE-38D630AAAB20}" type="presParOf" srcId="{735DEF31-22EF-4EAE-88B8-5757F95FDC51}" destId="{B68A0211-4A75-4A8F-AFE1-12B2A28276F5}" srcOrd="0" destOrd="0" presId="urn:microsoft.com/office/officeart/2008/layout/HorizontalMultiLevelHierarchy"/>
    <dgm:cxn modelId="{F127BF3B-C9F4-440F-9876-C542BC92B68E}" type="presParOf" srcId="{B68A0211-4A75-4A8F-AFE1-12B2A28276F5}" destId="{1FAA95FE-FADD-4070-9538-BA0BD7144683}" srcOrd="0" destOrd="0" presId="urn:microsoft.com/office/officeart/2008/layout/HorizontalMultiLevelHierarchy"/>
    <dgm:cxn modelId="{E40154E0-C377-4B31-97D0-93DA6B3D8F70}" type="presParOf" srcId="{B68A0211-4A75-4A8F-AFE1-12B2A28276F5}" destId="{B1A43DC9-2C2F-4EE2-9BA2-C0CBDB6565AE}" srcOrd="1" destOrd="0" presId="urn:microsoft.com/office/officeart/2008/layout/HorizontalMultiLevelHierarchy"/>
    <dgm:cxn modelId="{15A18DC2-C2BD-4122-A61C-EDBAB0AC2A83}" type="presParOf" srcId="{B1A43DC9-2C2F-4EE2-9BA2-C0CBDB6565AE}" destId="{94EB78CD-DE84-4CDF-A450-6736C2812754}" srcOrd="0" destOrd="0" presId="urn:microsoft.com/office/officeart/2008/layout/HorizontalMultiLevelHierarchy"/>
    <dgm:cxn modelId="{8D1BEC0F-8501-4F22-8C6F-EE026ACB844C}" type="presParOf" srcId="{94EB78CD-DE84-4CDF-A450-6736C2812754}" destId="{44D70409-EA60-43E6-B759-086309A7565A}" srcOrd="0" destOrd="0" presId="urn:microsoft.com/office/officeart/2008/layout/HorizontalMultiLevelHierarchy"/>
    <dgm:cxn modelId="{5FCA81C9-11AF-4E4A-AFFC-BEA05141F36D}" type="presParOf" srcId="{B1A43DC9-2C2F-4EE2-9BA2-C0CBDB6565AE}" destId="{6E3FA882-DCC8-4644-AD2F-BBD623BF9DEC}" srcOrd="1" destOrd="0" presId="urn:microsoft.com/office/officeart/2008/layout/HorizontalMultiLevelHierarchy"/>
    <dgm:cxn modelId="{635BE72E-00F3-40D0-9FBA-457A23F9D5BF}" type="presParOf" srcId="{6E3FA882-DCC8-4644-AD2F-BBD623BF9DEC}" destId="{5630FD0B-CC75-4ADA-BC8D-F834C2311BAA}" srcOrd="0" destOrd="0" presId="urn:microsoft.com/office/officeart/2008/layout/HorizontalMultiLevelHierarchy"/>
    <dgm:cxn modelId="{8A2B09B9-E4A3-41F1-93F3-BC87E55AE2DB}" type="presParOf" srcId="{6E3FA882-DCC8-4644-AD2F-BBD623BF9DEC}" destId="{3D526D9D-ED11-4E95-A6DD-8707CDB919A5}" srcOrd="1" destOrd="0" presId="urn:microsoft.com/office/officeart/2008/layout/HorizontalMultiLevelHierarchy"/>
    <dgm:cxn modelId="{D83C5AEF-6F0D-421F-8E4A-2327031D4DE2}" type="presParOf" srcId="{B1A43DC9-2C2F-4EE2-9BA2-C0CBDB6565AE}" destId="{5A039766-B40E-44D4-A70C-6EFD56851592}" srcOrd="2" destOrd="0" presId="urn:microsoft.com/office/officeart/2008/layout/HorizontalMultiLevelHierarchy"/>
    <dgm:cxn modelId="{08700CDC-0032-459B-8E7C-896790810EE9}" type="presParOf" srcId="{5A039766-B40E-44D4-A70C-6EFD56851592}" destId="{C2993FEF-DD01-4095-A123-5D17D48D3A12}" srcOrd="0" destOrd="0" presId="urn:microsoft.com/office/officeart/2008/layout/HorizontalMultiLevelHierarchy"/>
    <dgm:cxn modelId="{524815A9-9118-4725-85DB-9EBB034E544C}" type="presParOf" srcId="{B1A43DC9-2C2F-4EE2-9BA2-C0CBDB6565AE}" destId="{31585D9E-A753-402E-A8C2-872CC4F1562E}" srcOrd="3" destOrd="0" presId="urn:microsoft.com/office/officeart/2008/layout/HorizontalMultiLevelHierarchy"/>
    <dgm:cxn modelId="{ED7C1719-94F2-4E70-B6E8-3FCE5E5DE105}" type="presParOf" srcId="{31585D9E-A753-402E-A8C2-872CC4F1562E}" destId="{130AE3B2-DAF3-43BF-AD2B-BAE1355CF550}" srcOrd="0" destOrd="0" presId="urn:microsoft.com/office/officeart/2008/layout/HorizontalMultiLevelHierarchy"/>
    <dgm:cxn modelId="{9C0D6486-5FD2-4E68-AF2C-7EE5A011505A}" type="presParOf" srcId="{31585D9E-A753-402E-A8C2-872CC4F1562E}" destId="{481EBAD2-F090-498F-8C89-C6428AA2C16A}" srcOrd="1" destOrd="0" presId="urn:microsoft.com/office/officeart/2008/layout/HorizontalMultiLevelHierarchy"/>
    <dgm:cxn modelId="{4B230294-D0D1-4FE1-A9CC-0C2639C38E3B}" type="presParOf" srcId="{B1A43DC9-2C2F-4EE2-9BA2-C0CBDB6565AE}" destId="{3BFF129D-7247-4D5B-BA3A-C06ADAA984DF}" srcOrd="4" destOrd="0" presId="urn:microsoft.com/office/officeart/2008/layout/HorizontalMultiLevelHierarchy"/>
    <dgm:cxn modelId="{C99BA9FD-325B-4CE2-B582-6AA5971CADCF}" type="presParOf" srcId="{3BFF129D-7247-4D5B-BA3A-C06ADAA984DF}" destId="{87C7F16B-8B8F-4150-A6AE-985852805355}" srcOrd="0" destOrd="0" presId="urn:microsoft.com/office/officeart/2008/layout/HorizontalMultiLevelHierarchy"/>
    <dgm:cxn modelId="{4F8213B5-8304-4703-B7C9-225BCB7E34E7}" type="presParOf" srcId="{B1A43DC9-2C2F-4EE2-9BA2-C0CBDB6565AE}" destId="{5F3F38A0-57EB-4D3E-9D70-DBC860567471}" srcOrd="5" destOrd="0" presId="urn:microsoft.com/office/officeart/2008/layout/HorizontalMultiLevelHierarchy"/>
    <dgm:cxn modelId="{57AAD93C-A57B-4B32-B5D3-C0D78FBBE7DC}" type="presParOf" srcId="{5F3F38A0-57EB-4D3E-9D70-DBC860567471}" destId="{5CD1E417-AB0A-4EB5-A328-806AEC31F7EA}" srcOrd="0" destOrd="0" presId="urn:microsoft.com/office/officeart/2008/layout/HorizontalMultiLevelHierarchy"/>
    <dgm:cxn modelId="{EFE6989C-9532-4C2D-B1EC-29987127AFE8}" type="presParOf" srcId="{5F3F38A0-57EB-4D3E-9D70-DBC860567471}" destId="{8545CC6F-14AF-492B-B18E-0FF42417DC07}" srcOrd="1" destOrd="0" presId="urn:microsoft.com/office/officeart/2008/layout/HorizontalMultiLevelHierarchy"/>
    <dgm:cxn modelId="{EA355E5E-6688-4D53-940F-5F125E67D214}" type="presParOf" srcId="{B1A43DC9-2C2F-4EE2-9BA2-C0CBDB6565AE}" destId="{02A0451C-DB38-4E20-812E-CD908C5FEE38}" srcOrd="6" destOrd="0" presId="urn:microsoft.com/office/officeart/2008/layout/HorizontalMultiLevelHierarchy"/>
    <dgm:cxn modelId="{5EBD9FB8-1D5F-478D-9E1E-90B3BBB1EE70}" type="presParOf" srcId="{02A0451C-DB38-4E20-812E-CD908C5FEE38}" destId="{96CA8A06-FD65-42D2-AFF8-6FB12C9E64ED}" srcOrd="0" destOrd="0" presId="urn:microsoft.com/office/officeart/2008/layout/HorizontalMultiLevelHierarchy"/>
    <dgm:cxn modelId="{1A243A26-4866-4242-9C7A-32806C05245E}" type="presParOf" srcId="{B1A43DC9-2C2F-4EE2-9BA2-C0CBDB6565AE}" destId="{44355A17-2DF3-4975-BDA9-17EAE7B9D3E8}" srcOrd="7" destOrd="0" presId="urn:microsoft.com/office/officeart/2008/layout/HorizontalMultiLevelHierarchy"/>
    <dgm:cxn modelId="{788ADC53-0226-4EA9-9046-328C7443B5C7}" type="presParOf" srcId="{44355A17-2DF3-4975-BDA9-17EAE7B9D3E8}" destId="{C59DDA43-A3F1-4F79-88FF-052410D93C7D}" srcOrd="0" destOrd="0" presId="urn:microsoft.com/office/officeart/2008/layout/HorizontalMultiLevelHierarchy"/>
    <dgm:cxn modelId="{3EA0FD4F-9A7E-404A-B46E-233073776987}" type="presParOf" srcId="{44355A17-2DF3-4975-BDA9-17EAE7B9D3E8}" destId="{3086404F-DE30-4C26-B61E-8B6C7469AE6B}" srcOrd="1" destOrd="0" presId="urn:microsoft.com/office/officeart/2008/layout/HorizontalMultiLevelHierarchy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A0451C-DB38-4E20-812E-CD908C5FEE38}">
      <dsp:nvSpPr>
        <dsp:cNvPr id="0" name=""/>
        <dsp:cNvSpPr/>
      </dsp:nvSpPr>
      <dsp:spPr>
        <a:xfrm>
          <a:off x="578872" y="2001072"/>
          <a:ext cx="792678" cy="1306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6339" y="0"/>
              </a:lnTo>
              <a:lnTo>
                <a:pt x="396339" y="1306821"/>
              </a:lnTo>
              <a:lnTo>
                <a:pt x="792678" y="1306821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7001" y="2616272"/>
        <a:ext cx="76421" cy="76421"/>
      </dsp:txXfrm>
    </dsp:sp>
    <dsp:sp modelId="{3BFF129D-7247-4D5B-BA3A-C06ADAA984DF}">
      <dsp:nvSpPr>
        <dsp:cNvPr id="0" name=""/>
        <dsp:cNvSpPr/>
      </dsp:nvSpPr>
      <dsp:spPr>
        <a:xfrm>
          <a:off x="578872" y="2001072"/>
          <a:ext cx="762615" cy="3688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1307" y="0"/>
              </a:lnTo>
              <a:lnTo>
                <a:pt x="381307" y="368839"/>
              </a:lnTo>
              <a:lnTo>
                <a:pt x="762615" y="36883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9002" y="2164314"/>
        <a:ext cx="42356" cy="42356"/>
      </dsp:txXfrm>
    </dsp:sp>
    <dsp:sp modelId="{5A039766-B40E-44D4-A70C-6EFD56851592}">
      <dsp:nvSpPr>
        <dsp:cNvPr id="0" name=""/>
        <dsp:cNvSpPr/>
      </dsp:nvSpPr>
      <dsp:spPr>
        <a:xfrm>
          <a:off x="578872" y="1493537"/>
          <a:ext cx="778649" cy="507535"/>
        </a:xfrm>
        <a:custGeom>
          <a:avLst/>
          <a:gdLst/>
          <a:ahLst/>
          <a:cxnLst/>
          <a:rect l="0" t="0" r="0" b="0"/>
          <a:pathLst>
            <a:path>
              <a:moveTo>
                <a:pt x="0" y="507535"/>
              </a:moveTo>
              <a:lnTo>
                <a:pt x="389324" y="507535"/>
              </a:lnTo>
              <a:lnTo>
                <a:pt x="389324" y="0"/>
              </a:lnTo>
              <a:lnTo>
                <a:pt x="778649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44961" y="1724068"/>
        <a:ext cx="46472" cy="46472"/>
      </dsp:txXfrm>
    </dsp:sp>
    <dsp:sp modelId="{94EB78CD-DE84-4CDF-A450-6736C2812754}">
      <dsp:nvSpPr>
        <dsp:cNvPr id="0" name=""/>
        <dsp:cNvSpPr/>
      </dsp:nvSpPr>
      <dsp:spPr>
        <a:xfrm>
          <a:off x="578872" y="370594"/>
          <a:ext cx="745410" cy="1630478"/>
        </a:xfrm>
        <a:custGeom>
          <a:avLst/>
          <a:gdLst/>
          <a:ahLst/>
          <a:cxnLst/>
          <a:rect l="0" t="0" r="0" b="0"/>
          <a:pathLst>
            <a:path>
              <a:moveTo>
                <a:pt x="0" y="1630478"/>
              </a:moveTo>
              <a:lnTo>
                <a:pt x="372705" y="1630478"/>
              </a:lnTo>
              <a:lnTo>
                <a:pt x="372705" y="0"/>
              </a:lnTo>
              <a:lnTo>
                <a:pt x="745410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906758" y="1141013"/>
        <a:ext cx="89639" cy="89639"/>
      </dsp:txXfrm>
    </dsp:sp>
    <dsp:sp modelId="{1FAA95FE-FADD-4070-9538-BA0BD7144683}">
      <dsp:nvSpPr>
        <dsp:cNvPr id="0" name=""/>
        <dsp:cNvSpPr/>
      </dsp:nvSpPr>
      <dsp:spPr>
        <a:xfrm rot="16200000">
          <a:off x="-1705934" y="1711636"/>
          <a:ext cx="3990742" cy="578872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/>
              </a:solidFill>
              <a:latin typeface="Liberation Serif" pitchFamily="18" charset="0"/>
            </a:rPr>
            <a:t>МОУК </a:t>
          </a:r>
          <a:r>
            <a:rPr lang="ru-RU" sz="2800" b="1" kern="1200" smtClean="0">
              <a:solidFill>
                <a:schemeClr val="bg1"/>
              </a:solidFill>
              <a:latin typeface="Liberation Serif" pitchFamily="18" charset="0"/>
            </a:rPr>
            <a:t>(463 </a:t>
          </a:r>
          <a:r>
            <a:rPr lang="ru-RU" sz="2800" b="1" kern="1200" dirty="0" smtClean="0">
              <a:solidFill>
                <a:schemeClr val="bg1"/>
              </a:solidFill>
              <a:latin typeface="Liberation Serif" pitchFamily="18" charset="0"/>
            </a:rPr>
            <a:t>чел.)</a:t>
          </a:r>
          <a:endParaRPr lang="ru-RU" sz="2800" b="1" kern="1200" dirty="0">
            <a:solidFill>
              <a:schemeClr val="bg1"/>
            </a:solidFill>
            <a:latin typeface="Liberation Serif" pitchFamily="18" charset="0"/>
          </a:endParaRPr>
        </a:p>
      </dsp:txBody>
      <dsp:txXfrm>
        <a:off x="-1705934" y="1711636"/>
        <a:ext cx="3990742" cy="578872"/>
      </dsp:txXfrm>
    </dsp:sp>
    <dsp:sp modelId="{5630FD0B-CC75-4ADA-BC8D-F834C2311BAA}">
      <dsp:nvSpPr>
        <dsp:cNvPr id="0" name=""/>
        <dsp:cNvSpPr/>
      </dsp:nvSpPr>
      <dsp:spPr>
        <a:xfrm>
          <a:off x="1324283" y="38137"/>
          <a:ext cx="1976305" cy="664914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Управление культуры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(2 человека</a:t>
          </a:r>
          <a:r>
            <a:rPr lang="ru-RU" sz="1400" b="1" kern="1200" dirty="0" smtClean="0"/>
            <a:t>)</a:t>
          </a:r>
          <a:endParaRPr lang="ru-RU" sz="1400" b="1" kern="1200" dirty="0"/>
        </a:p>
      </dsp:txBody>
      <dsp:txXfrm>
        <a:off x="1324283" y="38137"/>
        <a:ext cx="1976305" cy="664914"/>
      </dsp:txXfrm>
    </dsp:sp>
    <dsp:sp modelId="{130AE3B2-DAF3-43BF-AD2B-BAE1355CF550}">
      <dsp:nvSpPr>
        <dsp:cNvPr id="0" name=""/>
        <dsp:cNvSpPr/>
      </dsp:nvSpPr>
      <dsp:spPr>
        <a:xfrm>
          <a:off x="1357522" y="1117816"/>
          <a:ext cx="2001170" cy="751442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ДШИ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4 юр. лица, 5 сетевых ед.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(156 человек</a:t>
          </a:r>
          <a:r>
            <a:rPr lang="ru-RU" sz="1400" kern="1200" dirty="0" smtClean="0"/>
            <a:t>)</a:t>
          </a:r>
          <a:endParaRPr lang="ru-RU" sz="1400" kern="1200" dirty="0"/>
        </a:p>
      </dsp:txBody>
      <dsp:txXfrm>
        <a:off x="1357522" y="1117816"/>
        <a:ext cx="2001170" cy="751442"/>
      </dsp:txXfrm>
    </dsp:sp>
    <dsp:sp modelId="{5CD1E417-AB0A-4EB5-A328-806AEC31F7EA}">
      <dsp:nvSpPr>
        <dsp:cNvPr id="0" name=""/>
        <dsp:cNvSpPr/>
      </dsp:nvSpPr>
      <dsp:spPr>
        <a:xfrm>
          <a:off x="1341488" y="2005020"/>
          <a:ext cx="2031250" cy="729781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Учреждения культуры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5 юр. лиц, 19 сетевых ед.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(229 человек)</a:t>
          </a:r>
          <a:endParaRPr lang="ru-RU" sz="1400" b="1" kern="1200" dirty="0">
            <a:latin typeface="Liberation Serif" pitchFamily="18" charset="0"/>
          </a:endParaRPr>
        </a:p>
      </dsp:txBody>
      <dsp:txXfrm>
        <a:off x="1341488" y="2005020"/>
        <a:ext cx="2031250" cy="729781"/>
      </dsp:txXfrm>
    </dsp:sp>
    <dsp:sp modelId="{C59DDA43-A3F1-4F79-88FF-052410D93C7D}">
      <dsp:nvSpPr>
        <dsp:cNvPr id="0" name=""/>
        <dsp:cNvSpPr/>
      </dsp:nvSpPr>
      <dsp:spPr>
        <a:xfrm>
          <a:off x="1371551" y="2917500"/>
          <a:ext cx="2001187" cy="780787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МКУ «УОФХДМУК», 76 человек, из них 13 чел. бухгалтерия.</a:t>
          </a:r>
          <a:endParaRPr lang="ru-RU" sz="1400" b="1" kern="1200" dirty="0">
            <a:latin typeface="Liberation Serif" pitchFamily="18" charset="0"/>
          </a:endParaRPr>
        </a:p>
      </dsp:txBody>
      <dsp:txXfrm>
        <a:off x="1371551" y="2917500"/>
        <a:ext cx="2001187" cy="780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159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110DD25-4D5A-45A7-818C-1CF6E8E0E95D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4666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e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7" Type="http://schemas.openxmlformats.org/officeDocument/2006/relationships/image" Target="../media/image94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1.jpeg"/><Relationship Id="rId11" Type="http://schemas.openxmlformats.org/officeDocument/2006/relationships/image" Target="../media/image106.jpeg"/><Relationship Id="rId5" Type="http://schemas.openxmlformats.org/officeDocument/2006/relationships/image" Target="../media/image100.jpeg"/><Relationship Id="rId10" Type="http://schemas.openxmlformats.org/officeDocument/2006/relationships/image" Target="../media/image105.jpeg"/><Relationship Id="rId4" Type="http://schemas.openxmlformats.org/officeDocument/2006/relationships/image" Target="../media/image99.jpeg"/><Relationship Id="rId9" Type="http://schemas.openxmlformats.org/officeDocument/2006/relationships/image" Target="../media/image10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3" Type="http://schemas.openxmlformats.org/officeDocument/2006/relationships/image" Target="../media/image110.jpeg"/><Relationship Id="rId7" Type="http://schemas.openxmlformats.org/officeDocument/2006/relationships/image" Target="../media/image114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10" Type="http://schemas.openxmlformats.org/officeDocument/2006/relationships/image" Target="../media/image117.jpe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7" Type="http://schemas.openxmlformats.org/officeDocument/2006/relationships/image" Target="../media/image128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7.jpeg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7" Type="http://schemas.openxmlformats.org/officeDocument/2006/relationships/image" Target="../media/image134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3.jpeg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7" Type="http://schemas.openxmlformats.org/officeDocument/2006/relationships/image" Target="../media/image140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9.jpeg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jpeg"/><Relationship Id="rId3" Type="http://schemas.openxmlformats.org/officeDocument/2006/relationships/image" Target="../media/image142.jpeg"/><Relationship Id="rId7" Type="http://schemas.openxmlformats.org/officeDocument/2006/relationships/image" Target="../media/image146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5.jpeg"/><Relationship Id="rId5" Type="http://schemas.openxmlformats.org/officeDocument/2006/relationships/image" Target="../media/image144.jpeg"/><Relationship Id="rId4" Type="http://schemas.openxmlformats.org/officeDocument/2006/relationships/image" Target="../media/image143.jpeg"/><Relationship Id="rId9" Type="http://schemas.openxmlformats.org/officeDocument/2006/relationships/image" Target="../media/image148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image" Target="../media/image150.jpeg"/><Relationship Id="rId7" Type="http://schemas.openxmlformats.org/officeDocument/2006/relationships/image" Target="../media/image154.jpeg"/><Relationship Id="rId12" Type="http://schemas.openxmlformats.org/officeDocument/2006/relationships/image" Target="../media/image159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3.jpeg"/><Relationship Id="rId11" Type="http://schemas.openxmlformats.org/officeDocument/2006/relationships/image" Target="../media/image158.jpeg"/><Relationship Id="rId5" Type="http://schemas.openxmlformats.org/officeDocument/2006/relationships/image" Target="../media/image152.jpeg"/><Relationship Id="rId10" Type="http://schemas.openxmlformats.org/officeDocument/2006/relationships/image" Target="../media/image157.jpeg"/><Relationship Id="rId4" Type="http://schemas.openxmlformats.org/officeDocument/2006/relationships/image" Target="../media/image151.jpeg"/><Relationship Id="rId9" Type="http://schemas.openxmlformats.org/officeDocument/2006/relationships/image" Target="../media/image15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7" Type="http://schemas.openxmlformats.org/officeDocument/2006/relationships/image" Target="../media/image165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4.jpeg"/><Relationship Id="rId5" Type="http://schemas.openxmlformats.org/officeDocument/2006/relationships/image" Target="../media/image163.jpeg"/><Relationship Id="rId4" Type="http://schemas.openxmlformats.org/officeDocument/2006/relationships/image" Target="../media/image16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0.jpeg"/><Relationship Id="rId5" Type="http://schemas.openxmlformats.org/officeDocument/2006/relationships/image" Target="../media/image169.jpeg"/><Relationship Id="rId4" Type="http://schemas.openxmlformats.org/officeDocument/2006/relationships/image" Target="../media/image168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>
            <a:spLocks noChangeArrowheads="1"/>
          </p:cNvSpPr>
          <p:nvPr/>
        </p:nvSpPr>
        <p:spPr bwMode="auto">
          <a:xfrm>
            <a:off x="179513" y="844153"/>
            <a:ext cx="8784976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О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результатах деятельности </a:t>
            </a:r>
            <a:endParaRPr lang="ru-RU" sz="3200" b="1" dirty="0" smtClean="0">
              <a:solidFill>
                <a:srgbClr val="003366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муниципального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органа </a:t>
            </a:r>
            <a:endParaRPr lang="ru-RU" sz="3200" b="1" dirty="0" smtClean="0">
              <a:solidFill>
                <a:srgbClr val="003366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«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Управление культуры городского </a:t>
            </a:r>
          </a:p>
          <a:p>
            <a:pPr algn="ctr" eaLnBrk="1" hangingPunct="1"/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округа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Краснотурьинск» </a:t>
            </a:r>
          </a:p>
          <a:p>
            <a:pPr algn="ctr" eaLnBrk="1" hangingPunct="1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в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2023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году и задачах </a:t>
            </a:r>
          </a:p>
          <a:p>
            <a:pPr algn="ctr" eaLnBrk="1" hangingPunct="1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на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2024 год</a:t>
            </a:r>
          </a:p>
          <a:p>
            <a:pPr algn="ctr" eaLnBrk="1" hangingPunct="1"/>
            <a:endParaRPr lang="ru-RU" sz="3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205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755576" y="205978"/>
            <a:ext cx="7931224" cy="42155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1800" b="1" dirty="0" smtClean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042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задачи в работе муниципального органа </a:t>
            </a:r>
            <a:b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«Управление культуры городского округа Краснотурьинск»</a:t>
            </a:r>
            <a:b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000" dirty="0">
              <a:solidFill>
                <a:srgbClr val="00336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347614"/>
            <a:ext cx="867929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r>
              <a:rPr lang="ru-RU" sz="2800" b="1" dirty="0">
                <a:solidFill>
                  <a:srgbClr val="003366"/>
                </a:solidFill>
                <a:latin typeface="Liberation Serif" pitchFamily="18" charset="0"/>
              </a:rPr>
              <a:t>О</a:t>
            </a:r>
            <a:r>
              <a:rPr lang="ru-RU" sz="2800" b="1" dirty="0" smtClean="0">
                <a:solidFill>
                  <a:srgbClr val="003366"/>
                </a:solidFill>
                <a:latin typeface="Liberation Serif" pitchFamily="18" charset="0"/>
              </a:rPr>
              <a:t>существление </a:t>
            </a:r>
            <a:r>
              <a:rPr lang="ru-RU" sz="2800" b="1" dirty="0">
                <a:solidFill>
                  <a:srgbClr val="003366"/>
                </a:solidFill>
                <a:latin typeface="Liberation Serif" pitchFamily="18" charset="0"/>
              </a:rPr>
              <a:t>государственной и региональной политики в сфере культуры, создание условий для эффективной работы муниципальных учреждений культуры и максимальное удовлетворение культурных запросов населения городского округа </a:t>
            </a:r>
            <a:r>
              <a:rPr lang="ru-RU" sz="2800" b="1" dirty="0" smtClean="0">
                <a:solidFill>
                  <a:srgbClr val="003366"/>
                </a:solidFill>
                <a:latin typeface="Liberation Serif" pitchFamily="18" charset="0"/>
              </a:rPr>
              <a:t>Краснотурьинск</a:t>
            </a:r>
            <a:endParaRPr lang="ru-RU" sz="2800" dirty="0">
              <a:solidFill>
                <a:srgbClr val="003366"/>
              </a:solidFill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8239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67342920"/>
              </p:ext>
            </p:extLst>
          </p:nvPr>
        </p:nvGraphicFramePr>
        <p:xfrm>
          <a:off x="124131" y="1073532"/>
          <a:ext cx="9648574" cy="399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15616" y="575335"/>
            <a:ext cx="7255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Управление культуры и подведомственные учреждения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" name="Picture 4" descr="д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718" y="1913895"/>
            <a:ext cx="1773669" cy="89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д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287" y="2010732"/>
            <a:ext cx="1811865" cy="89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5752464" y="3020154"/>
            <a:ext cx="1681831" cy="812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276" y="3009528"/>
            <a:ext cx="1912254" cy="896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653" y="4014349"/>
            <a:ext cx="1921175" cy="96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147" y="975445"/>
            <a:ext cx="2085091" cy="839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612" y="4014349"/>
            <a:ext cx="2254189" cy="92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772" y="960079"/>
            <a:ext cx="1656897" cy="932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User\Desktop\getimag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935963"/>
            <a:ext cx="1310732" cy="9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7456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483518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библиотек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28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402410"/>
              </p:ext>
            </p:extLst>
          </p:nvPr>
        </p:nvGraphicFramePr>
        <p:xfrm>
          <a:off x="323528" y="843558"/>
          <a:ext cx="8424936" cy="38164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85952"/>
                <a:gridCol w="1714011"/>
                <a:gridCol w="1447154"/>
                <a:gridCol w="1377819"/>
              </a:tblGrid>
              <a:tr h="4589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2023</a:t>
                      </a: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Книжный фонд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201 985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197 349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191 689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8264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 том числе – количество электронных изданий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1 454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1 457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1 456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Количество читателей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13 094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13 411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13 803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Количество посещений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132 195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147 961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157 619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Книговыдача (ед.)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236 238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253 518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262 465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8264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Создание электронного каталога</a:t>
                      </a:r>
                    </a:p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baseline="0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на фонд ЦБС (%)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53,8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58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70,6</a:t>
                      </a:r>
                      <a:endParaRPr lang="ru-RU" sz="24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177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23478"/>
            <a:ext cx="7942262" cy="93610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Централизованной библиотечной системы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7574"/>
            <a:ext cx="2520280" cy="1895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288752"/>
            <a:ext cx="2691049" cy="158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713" y="1007296"/>
            <a:ext cx="2755287" cy="183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111743"/>
            <a:ext cx="2736304" cy="1825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198031"/>
            <a:ext cx="2358122" cy="169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48" y="3305158"/>
            <a:ext cx="2358575" cy="157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7306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95486"/>
            <a:ext cx="7942262" cy="8640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 Централизованной библиотечной системы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24428"/>
            <a:ext cx="1750404" cy="155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40" y="1172394"/>
            <a:ext cx="2556110" cy="170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961739"/>
            <a:ext cx="2224911" cy="1110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40730"/>
            <a:ext cx="2376264" cy="1828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440" y="3321784"/>
            <a:ext cx="2556110" cy="1655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104190"/>
            <a:ext cx="2781694" cy="182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14780"/>
            <a:ext cx="2499819" cy="1381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97739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Профессиональные достижения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35" y="843558"/>
            <a:ext cx="1748066" cy="2468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31790"/>
            <a:ext cx="2664296" cy="201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799" y="1068775"/>
            <a:ext cx="2296424" cy="3247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039480"/>
            <a:ext cx="1800200" cy="254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3814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95486"/>
            <a:ext cx="7942262" cy="8640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сновные показатели культурно-досуговых учреждений</a:t>
            </a: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239570"/>
              </p:ext>
            </p:extLst>
          </p:nvPr>
        </p:nvGraphicFramePr>
        <p:xfrm>
          <a:off x="179512" y="1149937"/>
          <a:ext cx="8856985" cy="37466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0282"/>
                <a:gridCol w="699416"/>
                <a:gridCol w="1214598"/>
                <a:gridCol w="1224136"/>
                <a:gridCol w="1440160"/>
                <a:gridCol w="1152128"/>
                <a:gridCol w="1296144"/>
                <a:gridCol w="1080121"/>
              </a:tblGrid>
              <a:tr h="1277797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Сеть</a:t>
                      </a: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клубных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формиро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ваний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участников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 них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проведенных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мероприятий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на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платной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основе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посетителей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endParaRPr lang="ru-RU" sz="1400" b="1" dirty="0" smtClean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570893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2021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71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1 316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744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267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58 456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15 803</a:t>
                      </a:r>
                    </a:p>
                  </a:txBody>
                  <a:tcPr marL="25400" marR="25400" marT="0" marB="0"/>
                </a:tc>
              </a:tr>
              <a:tr h="570893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2022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Liberation Serif"/>
                        </a:rPr>
                        <a:t>6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Liberation Serif"/>
                        </a:rPr>
                        <a:t>71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Liberation Serif"/>
                        </a:rPr>
                        <a:t>1 331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Liberation Serif"/>
                        </a:rPr>
                        <a:t>908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Liberation Serif"/>
                        </a:rPr>
                        <a:t>332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Liberation Serif"/>
                        </a:rPr>
                        <a:t>122 552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Liberation Serif"/>
                        </a:rPr>
                        <a:t>27 776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</a:tr>
              <a:tr h="570893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2023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71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1 331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972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402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141 530</a:t>
                      </a: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40 716</a:t>
                      </a:r>
                    </a:p>
                  </a:txBody>
                  <a:tcPr marL="25400" marR="254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8503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59352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День работника культуры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8" y="1131929"/>
            <a:ext cx="249627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94868"/>
            <a:ext cx="3744416" cy="2497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891353"/>
            <a:ext cx="2376264" cy="1782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3217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82" y="606782"/>
            <a:ext cx="2043154" cy="11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539" y="3347963"/>
            <a:ext cx="3103387" cy="1576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84" y="3498545"/>
            <a:ext cx="3075144" cy="1417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246" y="795107"/>
            <a:ext cx="2257999" cy="1183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79" y="1882577"/>
            <a:ext cx="2258022" cy="1457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23945"/>
            <a:ext cx="1357573" cy="2234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87574"/>
            <a:ext cx="3474848" cy="1602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83" y="2147881"/>
            <a:ext cx="2498989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650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59352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86" y="1968314"/>
            <a:ext cx="2450288" cy="112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38" y="3456929"/>
            <a:ext cx="2582937" cy="154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5287"/>
            <a:ext cx="3139150" cy="1447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317" y="1635646"/>
            <a:ext cx="2354017" cy="1588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508" y="1606019"/>
            <a:ext cx="3298786" cy="1514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56" y="627534"/>
            <a:ext cx="1613337" cy="1210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317" y="3605716"/>
            <a:ext cx="2703478" cy="124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53229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8281292" cy="52151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Детский образцовый цирковой коллектив «Кварц» Дома культуры «Горняк», руководитель </a:t>
            </a:r>
            <a:r>
              <a:rPr lang="ru-RU" sz="2200" b="1" dirty="0" err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Сабитова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Елена Александровна 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09" y="1474103"/>
            <a:ext cx="2556561" cy="3426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71020"/>
            <a:ext cx="2600414" cy="173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16508"/>
            <a:ext cx="2592288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1392990"/>
            <a:ext cx="2600413" cy="173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8554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Региональный концертный зал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80390"/>
            <a:ext cx="3384376" cy="1814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875" y="631997"/>
            <a:ext cx="1659437" cy="232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51" y="3795886"/>
            <a:ext cx="2634386" cy="1214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36972"/>
            <a:ext cx="2173198" cy="1625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19822"/>
            <a:ext cx="2654945" cy="1734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68" y="631997"/>
            <a:ext cx="2587023" cy="119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68315"/>
            <a:ext cx="2664296" cy="1740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01862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Ремонтные работы  в досуговых учреждениях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7813"/>
            <a:ext cx="2351945" cy="176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50321"/>
            <a:ext cx="1632741" cy="217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77127"/>
            <a:ext cx="1440160" cy="192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110" y="3033781"/>
            <a:ext cx="1440160" cy="190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877957"/>
            <a:ext cx="2622233" cy="196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729057"/>
            <a:ext cx="1586682" cy="211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001" y="3158597"/>
            <a:ext cx="3800614" cy="1757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2969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театра кукол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702037"/>
              </p:ext>
            </p:extLst>
          </p:nvPr>
        </p:nvGraphicFramePr>
        <p:xfrm>
          <a:off x="395536" y="1059582"/>
          <a:ext cx="8424935" cy="364778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31972"/>
                <a:gridCol w="1690950"/>
                <a:gridCol w="1811063"/>
                <a:gridCol w="1690950"/>
              </a:tblGrid>
              <a:tr h="505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2021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2022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2023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 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спектаклей 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463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502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546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19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Новые или капитально-возобновленные постановки 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</a:t>
                      </a:r>
                      <a:endParaRPr lang="ru-RU" sz="2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зрителей </a:t>
                      </a:r>
                      <a:endParaRPr lang="ru-RU" sz="1800" b="1" dirty="0" smtClean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(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тыс. чел.)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26,3</a:t>
                      </a:r>
                      <a:endParaRPr lang="ru-RU" sz="2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42,7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53,1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71475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250032"/>
            <a:ext cx="856895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Премьеры театра кукол</a:t>
            </a:r>
            <a:r>
              <a:rPr lang="ru-RU" sz="27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                                           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61278"/>
            <a:ext cx="2448272" cy="183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User\Desktop\2023   отчёты\07.02.2024 Отчёт за 2023 на аппаратном\фото\фото театр\фото 2023 сжатие вариант 1\Удивительный день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61" y="3100355"/>
            <a:ext cx="2325275" cy="174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2023   отчёты\07.02.2024 Отчёт за 2023 на аппаратном\фото\фото театр\фото 2023 сжатие вариант 1\Остров сокровищ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632" y="1019214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2023   отчёты\07.02.2024 Отчёт за 2023 на аппаратном\фото\фото театр\фото 2023 сжатие вариант 1\Три толстяка (4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176" y="1019214"/>
            <a:ext cx="2454091" cy="184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\Desktop\2023   отчёты\07.02.2024 Отчёт за 2023 на аппаратном\фото\фото театр\фото 2023 сжатие вариант 1\Принцесса на горошине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023" y="3100355"/>
            <a:ext cx="2323362" cy="174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ser\Desktop\2023   отчёты\07.02.2024 Отчёт за 2023 на аппаратном\фото\фото театр\фото 2023 сжатие вариант 1\Новый год Парад алле для дракон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100355"/>
            <a:ext cx="2926080" cy="195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1692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Гастрольная и фестивальная деятельность</a:t>
            </a: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4098" name="Picture 2" descr="C:\Users\User\Desktop\2023   отчёты\07.02.2024 Отчёт за 2023 на аппаратном\фото\фото театр\фото 2023 сжатие вариант 1\Обменные гастроли Мы в гостях у Тагильча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48" y="3083771"/>
            <a:ext cx="2304256" cy="190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2023   отчёты\07.02.2024 Отчёт за 2023 на аппаратном\фото\фото театр\фото 2023 сжатие вариант 1\Обменные гастроли с НИжним Тагилом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28" y="1044875"/>
            <a:ext cx="1954128" cy="195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2023   отчёты\07.02.2024 Отчёт за 2023 на аппаратном\фото\фото театр\фото 2023 сжатие вариант 1\Обменные гастроли Тагил у нас в гостях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323981"/>
            <a:ext cx="1954482" cy="2772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2023   отчёты\07.02.2024 Отчёт за 2023 на аппаратном\фото\фото театр\фото 2023 сжатие вариант 1\Обменные гастроли Нижний Тагил у нас в гостях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801" y="3164684"/>
            <a:ext cx="2436399" cy="182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ser\Desktop\2023   отчёты\07.02.2024 Отчёт за 2023 на аппаратном\фото\фото театр\фото 2023 сжатие вариант 1\Обменные гастроли Мойдодыр (2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801" y="1109635"/>
            <a:ext cx="2519157" cy="1889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313" y="950050"/>
            <a:ext cx="174942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858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Фестиваль во Владимире,  проект «Театр на колёсах»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5122" name="Picture 2" descr="C:\Users\User\Desktop\2023   отчёты\07.02.2024 Отчёт за 2023 на аппаратном\фото\фото театр\фото 2023 сжатие вариант 1\Фестиваль Золотое колечко Владимир спектакль Про Федота стрельца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43500"/>
            <a:ext cx="2544723" cy="253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2023   отчёты\07.02.2024 Отчёт за 2023 на аппаратном\фото\фото театр\фото 2023 сжатие вариант 1\Гастроли в Гар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976581"/>
            <a:ext cx="1594648" cy="212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2023   отчёты\07.02.2024 Отчёт за 2023 на аппаратном\фото\фото театр\фото 2023 сжатие вариант 1\Фестиваль Золотое колечко Владимир, спектакль Про Федота стрельц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79138"/>
            <a:ext cx="3147685" cy="236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ser\Desktop\2023   отчёты\07.02.2024 Отчёт за 2023 на аппаратном\фото\фото театр\фото 2023 сжатие вариант 1\Фестиваль Золотое колечко Владимир Спектакль Про Федота стрельц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19822"/>
            <a:ext cx="2424108" cy="181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4603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роект «Праздник с театром»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6146" name="Picture 2" descr="C:\Users\User\Desktop\2023   отчёты\07.02.2024 Отчёт за 2023 на аппаратном\фото\фото театр\фото 2023 сжатие вариант 1\День город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61157"/>
            <a:ext cx="1971393" cy="147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2023   отчёты\07.02.2024 Отчёт за 2023 на аппаратном\фото\фото театр\фото 2023 сжатие вариант 1\День защиты дете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439190"/>
            <a:ext cx="1944216" cy="145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er\Desktop\2023   отчёты\07.02.2024 Отчёт за 2023 на аппаратном\фото\фото театр\фото 2023 сжатие вариант 1\Конкурс игрушка дракона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60415"/>
            <a:ext cx="1853184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ser\Desktop\2023   отчёты\07.02.2024 Отчёт за 2023 на аппаратном\фото\фото театр\фото 2023 сжатие вариант 1\Конкурс к 100 летию сказки Три толстяк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412" y="1248158"/>
            <a:ext cx="1926873" cy="144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User\Desktop\2023   отчёты\07.02.2024 Отчёт за 2023 на аппаратном\фото\фото театр\фото 2023 сжатие вариант 1\Экскурсия Когда куклы спят (3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93527"/>
            <a:ext cx="1958644" cy="146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User\Desktop\2023   отчёты\07.02.2024 Отчёт за 2023 на аппаратном\фото\фото театр\фото 2023 сжатие вариант 1\Новый год Рождественская программ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41063"/>
            <a:ext cx="2098549" cy="157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User\Desktop\2023   отчёты\07.02.2024 Отчёт за 2023 на аппаратном\фото\фото театр\фото 2023 сжатие вариант 1\Доступная среда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772" y="1240000"/>
            <a:ext cx="2135115" cy="160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User\Desktop\2023   отчёты\07.02.2024 Отчёт за 2023 на аппаратном\фото\фото театр\фото 2023 сжатие вариант 1\Интерактивная выставка И оживают куклы (3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35024"/>
            <a:ext cx="1603248" cy="246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0855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Солнечный зайчик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 descr="C:\Users\User\Desktop\2023   отчёты\07.02.2024 Отчёт за 2023 на аппаратном\фото\фото театр\фото 2023 сжатие вариант 1\Солнечный зайчик Афиш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000522"/>
            <a:ext cx="1304544" cy="184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2023   отчёты\07.02.2024 Отчёт за 2023 на аппаратном\фото\фото театр\фото 2023 сжатие вариант 1\Солнечный зайчик Итог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9540"/>
            <a:ext cx="2343278" cy="175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2023   отчёты\07.02.2024 Отчёт за 2023 на аппаратном\фото\фото театр\фото 2023 сжатие вариант 1\Солнечный зайчик ДОУ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650" y="634847"/>
            <a:ext cx="2750873" cy="206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2023   отчёты\07.02.2024 Отчёт за 2023 на аппаратном\фото\фото театр\фото 2023 сжатие вариант 1\Солнечный зайчик Г.Карпинск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08647"/>
            <a:ext cx="2029968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ser\Desktop\2023   отчёты\07.02.2024 Отчёт за 2023 на аппаратном\фото\фото театр\фото 2023 сжатие вариант 1\Солнечный зайчик шк 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240" y="3003797"/>
            <a:ext cx="2631639" cy="197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User\Desktop\2023   отчёты\07.02.2024 Отчёт за 2023 на аппаратном\фото\фото театр\фото 2023 сжатие вариант 1\Солнечный зайчик шк 1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856" y="3018112"/>
            <a:ext cx="2575665" cy="193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62063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Повышение квалификации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8194" name="Picture 2" descr="C:\Users\User\Desktop\2023   отчёты\07.02.2024 Отчёт за 2023 на аппаратном\фото\фото театр\фото 2023 сжатие вариант 1\повышение квалификации театр Образцов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338" y="1131590"/>
            <a:ext cx="2601800" cy="346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2023   отчёты\07.02.2024 Отчёт за 2023 на аппаратном\фото\фото театр\фото 2023 сжатие вариант 1\Повышение квалификации, театр Образцова, Москв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681" y="1851670"/>
            <a:ext cx="3348976" cy="251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5287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651207"/>
              </p:ext>
            </p:extLst>
          </p:nvPr>
        </p:nvGraphicFramePr>
        <p:xfrm>
          <a:off x="323528" y="987574"/>
          <a:ext cx="8640959" cy="382113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332705"/>
                <a:gridCol w="1769125"/>
                <a:gridCol w="1769125"/>
                <a:gridCol w="1770004"/>
              </a:tblGrid>
              <a:tr h="3080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2021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2022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2023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Основной фонд: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 общее количество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205 808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206 349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209 914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80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Новые поступления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531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541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540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61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посетителей (тыс. чел.)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64 840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99 990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106 981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1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экскурсий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969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1 235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1 461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1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Научно-просветительские мероприятия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277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692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782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9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выставок (ед.)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80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82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  <a:cs typeface="Times New Roman"/>
                        </a:rPr>
                        <a:t>80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98097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3" y="729385"/>
            <a:ext cx="2419034" cy="1115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7854"/>
            <a:ext cx="3318662" cy="153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8" y="3686621"/>
            <a:ext cx="2543164" cy="1172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183" y="670473"/>
            <a:ext cx="2674599" cy="123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51" y="2368756"/>
            <a:ext cx="1230300" cy="266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8" y="2051502"/>
            <a:ext cx="2776439" cy="1283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344" y="1984434"/>
            <a:ext cx="3075144" cy="1417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826" y="1059581"/>
            <a:ext cx="2518304" cy="1161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368756"/>
            <a:ext cx="1365250" cy="91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31320"/>
            <a:ext cx="1139825" cy="170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98006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Обменные выставки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43" y="1635646"/>
            <a:ext cx="4398202" cy="257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162" y="1635646"/>
            <a:ext cx="3596376" cy="2697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7400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158200" y="250032"/>
            <a:ext cx="8395249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54545"/>
            <a:ext cx="2865019" cy="132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288" y="680878"/>
            <a:ext cx="2675266" cy="1316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499" y="3504780"/>
            <a:ext cx="2342604" cy="159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99" y="1027795"/>
            <a:ext cx="2811453" cy="1296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25" y="2425978"/>
            <a:ext cx="2738199" cy="126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128" y="3673850"/>
            <a:ext cx="2904237" cy="133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98" y="3795886"/>
            <a:ext cx="2710054" cy="124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12" y="2183899"/>
            <a:ext cx="2865019" cy="1320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551" y="2179101"/>
            <a:ext cx="1872208" cy="1249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4113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Организация предоставления дополнительного образования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03598"/>
            <a:ext cx="1985820" cy="3530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170" y="1148184"/>
            <a:ext cx="3351414" cy="1545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691" y="3035367"/>
            <a:ext cx="3247639" cy="1719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983" y="3014752"/>
            <a:ext cx="3014985" cy="1760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88" y="1101903"/>
            <a:ext cx="3205577" cy="1603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49847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</a:rPr>
              <a:t>Участие в конкурсах</a:t>
            </a:r>
            <a:endParaRPr lang="ru-RU" sz="22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915278"/>
              </p:ext>
            </p:extLst>
          </p:nvPr>
        </p:nvGraphicFramePr>
        <p:xfrm>
          <a:off x="467543" y="987571"/>
          <a:ext cx="8280921" cy="396623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90565"/>
                <a:gridCol w="1990565"/>
                <a:gridCol w="2178064"/>
                <a:gridCol w="2121727"/>
              </a:tblGrid>
              <a:tr h="631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2022 </a:t>
                      </a: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2023 </a:t>
                      </a: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  <a:tr h="134414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ДМШ № 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38 конкурсов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129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 37 конкурсов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 144 диплома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55 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136 дипломов</a:t>
                      </a: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ДМШ </a:t>
                      </a: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№ 3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45 конкурсов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135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37 конкурсов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137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107 конкурсов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205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ДХШ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40 конкурсов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189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40 конкурсов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129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43 конкурса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163 диплома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ДХорШ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67 конкурсов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116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44 конкурса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239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59 конкурсов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220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230 конкурсов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569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158 конкурсов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649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264 конкурса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724 диплома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089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ДМШ № 1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218" name="Picture 2" descr="C:\Users\User\Desktop\2023   отчёты\07.02.2024 Отчёт за 2023 на аппаратном\фото\ДМШ 1\ДМШ1 Фото к отчёту\Нацпроект Музыкальные инструмент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832" y="1132490"/>
            <a:ext cx="3263054" cy="154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er\Desktop\2023   отчёты\07.02.2024 Отчёт за 2023 на аппаратном\фото\ДМШ 1\ДМШ1 Фото к отчёту\Вокально-инструментальный коллектив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90" y="3271135"/>
            <a:ext cx="2980520" cy="141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er\Desktop\2023   отчёты\07.02.2024 Отчёт за 2023 на аппаратном\фото\ДМШ 1\ДМШ1 Фото к отчёту\Концерт Балалайки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90" y="1222937"/>
            <a:ext cx="2615526" cy="136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User\Desktop\2023   отчёты\07.02.2024 Отчёт за 2023 на аппаратном\фото\ДМШ 1\ДМШ1 Фото к отчёту\Мастер-класс Нестерова С.В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876" y="3375546"/>
            <a:ext cx="2760340" cy="130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User\Desktop\2023   отчёты\07.02.2024 Отчёт за 2023 на аппаратном\фото\ДМШ 1\ДМШ1 Фото к отчёту\Новоапостольская церковь Рождественский концерт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63" y="1339052"/>
            <a:ext cx="2644089" cy="125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User\Desktop\2023   отчёты\07.02.2024 Отчёт за 2023 на аппаратном\фото\ДМШ 1\ДМШ1 Фото к отчёту\Новогодний концерт Хор мальчиков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472" y="3375546"/>
            <a:ext cx="2760341" cy="130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3519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ДМШ № 3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003798"/>
            <a:ext cx="4239121" cy="1954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18650"/>
            <a:ext cx="2722935" cy="2039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29529"/>
            <a:ext cx="2825673" cy="1663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992" y="1097448"/>
            <a:ext cx="3009853" cy="1595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71550"/>
            <a:ext cx="2562351" cy="192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043320"/>
            <a:ext cx="1077116" cy="1914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2160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ДХШ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111459"/>
            <a:ext cx="3073712" cy="1729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User\Desktop\2023   отчёты\07.02.2024 Отчёт за 2023 на аппаратном\фото\ДХШ\Приобретения и мероприятия\Итоговая аттестация по композици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64474"/>
            <a:ext cx="3249868" cy="186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2023   отчёты\07.02.2024 Отчёт за 2023 на аппаратном\фото\ДХШ\Приобретения и мероприятия\Бати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660" y="671931"/>
            <a:ext cx="1513363" cy="202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ser\Desktop\2023   отчёты\07.02.2024 Отчёт за 2023 на аппаратном\фото\ДХШ\Приобретения и мероприятия\01.06.20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44543"/>
            <a:ext cx="2256069" cy="169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61" y="987574"/>
            <a:ext cx="3237721" cy="185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User\Desktop\2023   отчёты\07.02.2024 Отчёт за 2023 на аппаратном\фото\ДХШ\Приобретения и мероприятия\Арт-объкт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037871"/>
            <a:ext cx="2516959" cy="19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0121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ДХорШ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890" y="3387239"/>
            <a:ext cx="2664296" cy="1631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465" y="2112796"/>
            <a:ext cx="2518304" cy="1161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539" y="594923"/>
            <a:ext cx="2214230" cy="137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7534"/>
            <a:ext cx="1891389" cy="148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986" y="3494773"/>
            <a:ext cx="2771614" cy="148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73" y="2347635"/>
            <a:ext cx="1851379" cy="2468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034" y="1124587"/>
            <a:ext cx="1265212" cy="1686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577" y="1189806"/>
            <a:ext cx="2431409" cy="162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3670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60338"/>
            <a:ext cx="7942262" cy="6832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Краснотурьинская феерия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6278473"/>
              </p:ext>
            </p:extLst>
          </p:nvPr>
        </p:nvGraphicFramePr>
        <p:xfrm>
          <a:off x="612774" y="987573"/>
          <a:ext cx="8279706" cy="36878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07080"/>
                <a:gridCol w="972738"/>
                <a:gridCol w="1088785"/>
                <a:gridCol w="1226629"/>
                <a:gridCol w="834895"/>
                <a:gridCol w="1088785"/>
                <a:gridCol w="1160794"/>
              </a:tblGrid>
              <a:tr h="90049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Количество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новогодних мероприятий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Количество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посетителей новогодних мероприятий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62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Всего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для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для взрослых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Всего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взрослых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631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Liberation Serif" pitchFamily="18" charset="0"/>
                        </a:rPr>
                        <a:t>КДК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66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54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20 180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16 091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4 089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31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Liberation Serif" pitchFamily="18" charset="0"/>
                        </a:rPr>
                        <a:t>ЦКС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42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3 298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2 018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1 280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31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Liberation Serif" pitchFamily="18" charset="0"/>
                        </a:rPr>
                        <a:t>Музей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74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74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1 093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1 093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31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Театр кукол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136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136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9 478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5 494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3 984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41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318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289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29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34 049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24 696</a:t>
                      </a:r>
                      <a:endParaRPr lang="ru-RU" sz="160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9 353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60068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Новогодняя кампания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94642"/>
            <a:ext cx="2726953" cy="125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885" y="2896675"/>
            <a:ext cx="2222897" cy="1024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210" y="3979448"/>
            <a:ext cx="2202077" cy="108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6" y="3769112"/>
            <a:ext cx="2649535" cy="1221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778" y="1706800"/>
            <a:ext cx="2263009" cy="104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091" y="1013600"/>
            <a:ext cx="1648576" cy="1236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196" y="3798567"/>
            <a:ext cx="2736304" cy="1261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323981"/>
            <a:ext cx="2562917" cy="1181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679278"/>
            <a:ext cx="1986156" cy="915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32891"/>
            <a:ext cx="1619034" cy="1125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771550"/>
            <a:ext cx="910435" cy="1307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68256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Новогодний городок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639" y="3504342"/>
            <a:ext cx="2654945" cy="1224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421" y="3425888"/>
            <a:ext cx="2825113" cy="1302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12101"/>
            <a:ext cx="3429681" cy="158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47" y="3291830"/>
            <a:ext cx="2913017" cy="15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1035888"/>
            <a:ext cx="1817125" cy="16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18" y="1035888"/>
            <a:ext cx="2009148" cy="1639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99707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Шкатулка новогодних идей</a:t>
            </a:r>
            <a:endParaRPr lang="ru-RU" sz="27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4" name="AutoShape 4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C:\Users\User\Desktop\%D0%BB%D0%B0%D1%83%D1%80%D0%B5%D0%B0%D1%82%D1%8B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9" y="1027429"/>
            <a:ext cx="2124664" cy="3638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025569"/>
            <a:ext cx="2729691" cy="1964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41" y="1054833"/>
            <a:ext cx="2865120" cy="183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41743"/>
            <a:ext cx="2376092" cy="1945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807" y="2727431"/>
            <a:ext cx="2240941" cy="2229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23674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5539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Б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юджет учреждений культуры всего 285 466 100 руб., из них:</a:t>
            </a:r>
            <a:b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 Местный бюджет – 273 211 200 руб.</a:t>
            </a:r>
            <a:b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Федеральный и областной бюджет -12 254 900 руб.</a:t>
            </a:r>
            <a:b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Исполнение – 94%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Платные услуги – 17 221 100 руб., из них учреждения культуры – 13 209 550 руб., ДШИ – 4 011 550 руб.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endParaRPr lang="ru-RU" sz="2400" b="1" dirty="0" smtClean="0">
              <a:solidFill>
                <a:srgbClr val="003366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8143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5539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Курсы повышения квалификации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  <a:t>прошли  92 работника, из них: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  <a:t>преподаватели  ДШИ   –  26  человек;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  <a:t>специалисты  музея – 12 человек;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  <a:t>специалисты досуговой сферы – 26 человек;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  <a:t>специалисты театра кукол – 13 человек;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  <a:t>специалисты библиотек – 15 человек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  <a:t/>
            </a:r>
            <a:br>
              <a:rPr lang="ru-RU" sz="31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endParaRPr lang="ru-RU" sz="3100" b="1" dirty="0" smtClean="0">
              <a:solidFill>
                <a:srgbClr val="0000A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392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1817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Выполнение показателей национального проекта «Культура»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31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Увеличение числа посещений – 104,78%       (471 593 посещения);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Творческие люди – 100% (22 человека)</a:t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31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Цифровая культура – 140% (1 887 посещений)</a:t>
            </a:r>
            <a: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  <a:t/>
            </a:r>
            <a:br>
              <a:rPr lang="ru-RU" sz="31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endParaRPr lang="ru-RU" sz="3100" b="1" dirty="0" smtClean="0">
              <a:solidFill>
                <a:srgbClr val="003366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765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9535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>Пушкинская карта</a:t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Оформили Пушкинскую карту с начала реализации проекта 5 348 человек или 94,3 %</a:t>
            </a:r>
            <a:br>
              <a:rPr lang="ru-RU" sz="27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Муниципальными учреждениями культуры и ДШИ проведено 644 мероприятия, которые посетили </a:t>
            </a:r>
            <a:br>
              <a:rPr lang="ru-RU" sz="27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13 769 человек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4682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579296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Задачи на 2024 год</a:t>
            </a:r>
            <a:r>
              <a:rPr lang="ru-RU" sz="2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:</a:t>
            </a:r>
            <a:r>
              <a:rPr lang="ru-RU" sz="2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  <a:t>достижение </a:t>
            </a:r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</a:rPr>
              <a:t>показателей национальных целей в сфере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  <a:t>культуры –  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  <a:t>505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  <a:t>572 посещения;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привлечение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учреждениями </a:t>
            </a:r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культуры внебюджетных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средств в рамках реализации мероприятий по Пушкинской карте и грантовых конкурсов;</a:t>
            </a:r>
            <a:b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  <a:t>обновление репертуара театра кукол, создание 2 спектаклей в рамках программы «Театры малых городов России»;</a:t>
            </a:r>
            <a:b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ремонт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чердачных перекрытий Дома культуры «Горняк», помещений для досуга в микрорайоне Загородный, библиотеке № 2,8, замена пожарных сигнализаций в ДК «Октябрь» и ДК «Горняк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», устройство накопительной ёмкости для туалетов посёлка Воронцовка;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проведение торжественного мероприятия, посвящённого 50-летнему юбилею ДМШ № 3;</a:t>
            </a:r>
            <a:b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проведение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праздничных мероприятий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, приуроченных к 130-летию Краснотурьинского краеведческого музея.</a:t>
            </a:r>
            <a: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0000A0"/>
                </a:solidFill>
                <a:latin typeface="Liberation Serif" pitchFamily="18" charset="0"/>
              </a:rPr>
            </a:br>
            <a:endParaRPr lang="ru-RU" sz="2000" b="1" dirty="0" smtClean="0">
              <a:solidFill>
                <a:srgbClr val="0000A0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4377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27113" y="4731990"/>
            <a:ext cx="8229600" cy="26318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617" y="2387084"/>
            <a:ext cx="73448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A0"/>
                </a:solidFill>
                <a:latin typeface="Liberation Serif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715035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5571</TotalTime>
  <Words>524</Words>
  <Application>Microsoft Office PowerPoint</Application>
  <PresentationFormat>Экран (16:9)</PresentationFormat>
  <Paragraphs>291</Paragraphs>
  <Slides>42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городской округ  Краснотурьинск</vt:lpstr>
      <vt:lpstr>     </vt:lpstr>
      <vt:lpstr>Основные задачи в работе муниципального органа  «Управление культуры городского округа Краснотурьинск» </vt:lpstr>
      <vt:lpstr>Презентация PowerPoint</vt:lpstr>
      <vt:lpstr>Основные показатели деятельности библиотек</vt:lpstr>
      <vt:lpstr> Мероприятия Централизованной библиотечной системы</vt:lpstr>
      <vt:lpstr> Мероприятия  Централизованной библиотечной системы</vt:lpstr>
      <vt:lpstr> Профессиональные достижения</vt:lpstr>
      <vt:lpstr> Основные показатели культурно-досуговых учреждений </vt:lpstr>
      <vt:lpstr> День работника культуры</vt:lpstr>
      <vt:lpstr> Мероприятия досуговых учреждений</vt:lpstr>
      <vt:lpstr> Мероприятия досуговых учреждений</vt:lpstr>
      <vt:lpstr> Детский образцовый цирковой коллектив «Кварц» Дома культуры «Горняк», руководитель Сабитова Елена Александровна </vt:lpstr>
      <vt:lpstr> Региональный концертный зал</vt:lpstr>
      <vt:lpstr> Ремонтные работы  в досуговых учреждениях</vt:lpstr>
      <vt:lpstr> Основные показатели деятельности театра кукол</vt:lpstr>
      <vt:lpstr> Премьеры театра кукол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 Гастрольная и фестивальная деятельность </vt:lpstr>
      <vt:lpstr> Фестиваль во Владимире,  проект «Театр на колёсах»</vt:lpstr>
      <vt:lpstr> Проект «Праздник с театром»</vt:lpstr>
      <vt:lpstr> Солнечный зайчик</vt:lpstr>
      <vt:lpstr> Повышение квалификации</vt:lpstr>
      <vt:lpstr> Основные показатели деятельности музея</vt:lpstr>
      <vt:lpstr> Мероприятия музея</vt:lpstr>
      <vt:lpstr> Обменные выставки</vt:lpstr>
      <vt:lpstr>                 Мероприятия музея</vt:lpstr>
      <vt:lpstr>                  Организация предоставления дополнительного образования</vt:lpstr>
      <vt:lpstr>                  Участие в конкурсах</vt:lpstr>
      <vt:lpstr> Мероприятия ДМШ № 1 </vt:lpstr>
      <vt:lpstr> Мероприятия ДМШ № 3 </vt:lpstr>
      <vt:lpstr> Мероприятия ДХШ </vt:lpstr>
      <vt:lpstr> Мероприятия ДХорШ </vt:lpstr>
      <vt:lpstr> Краснотурьинская феерия</vt:lpstr>
      <vt:lpstr> Новогодняя кампания</vt:lpstr>
      <vt:lpstr> Новогодний городок</vt:lpstr>
      <vt:lpstr> Шкатулка новогодних идей</vt:lpstr>
      <vt:lpstr> Бюджет учреждений культуры всего 285 466 100 руб., из них:  Местный бюджет – 273 211 200 руб. Федеральный и областной бюджет -12 254 900 руб. Исполнение – 94%  Платные услуги – 17 221 100 руб., из них учреждения культуры – 13 209 550 руб., ДШИ – 4 011 550 руб. </vt:lpstr>
      <vt:lpstr>   Курсы повышения квалификации прошли  92 работника, из них: преподаватели  ДШИ   –  26  человек; специалисты  музея – 12 человек; специалисты досуговой сферы – 26 человек; специалисты театра кукол – 13 человек; специалисты библиотек – 15 человек  </vt:lpstr>
      <vt:lpstr>  Выполнение показателей национального проекта «Культура»  Увеличение числа посещений – 104,78%       (471 593 посещения); Творческие люди – 100% (22 человека)  Цифровая культура – 140% (1 887 посещений) </vt:lpstr>
      <vt:lpstr> Пушкинская карта   Оформили Пушкинскую карту с начала реализации проекта 5 348 человек или 94,3 %  Муниципальными учреждениями культуры и ДШИ проведено 644 мероприятия, которые посетили  13 769 человек</vt:lpstr>
      <vt:lpstr> Задачи на 2024 год: достижение показателей национальных целей в сфере культуры –    505 572 посещения; привлечение учреждениями культуры внебюджетных средств в рамках реализации мероприятий по Пушкинской карте и грантовых конкурсов; обновление репертуара театра кукол, создание 2 спектаклей в рамках программы «Театры малых городов России»; ремонт чердачных перекрытий Дома культуры «Горняк», помещений для досуга в микрорайоне Загородный, библиотеке № 2,8, замена пожарных сигнализаций в ДК «Октябрь» и ДК «Горняк», устройство накопительной ёмкости для туалетов посёлка Воронцовка; проведение торжественного мероприятия, посвящённого 50-летнему юбилею ДМШ № 3; проведение праздничных мероприятий, приуроченных к 130-летию Краснотурьинского краеведческого музея.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632</cp:revision>
  <dcterms:created xsi:type="dcterms:W3CDTF">2017-08-23T12:06:50Z</dcterms:created>
  <dcterms:modified xsi:type="dcterms:W3CDTF">2024-02-05T08:32:15Z</dcterms:modified>
</cp:coreProperties>
</file>