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6"/>
  </p:notesMasterIdLst>
  <p:sldIdLst>
    <p:sldId id="256" r:id="rId2"/>
    <p:sldId id="298" r:id="rId3"/>
    <p:sldId id="317" r:id="rId4"/>
    <p:sldId id="297" r:id="rId5"/>
    <p:sldId id="301" r:id="rId6"/>
    <p:sldId id="321" r:id="rId7"/>
    <p:sldId id="302" r:id="rId8"/>
    <p:sldId id="303" r:id="rId9"/>
    <p:sldId id="318" r:id="rId10"/>
    <p:sldId id="304" r:id="rId11"/>
    <p:sldId id="305" r:id="rId12"/>
    <p:sldId id="323" r:id="rId13"/>
    <p:sldId id="306" r:id="rId14"/>
    <p:sldId id="282" r:id="rId15"/>
    <p:sldId id="328" r:id="rId16"/>
    <p:sldId id="330" r:id="rId17"/>
    <p:sldId id="327" r:id="rId18"/>
    <p:sldId id="320" r:id="rId19"/>
    <p:sldId id="308" r:id="rId20"/>
    <p:sldId id="309" r:id="rId21"/>
    <p:sldId id="325" r:id="rId22"/>
    <p:sldId id="324" r:id="rId23"/>
    <p:sldId id="310" r:id="rId24"/>
    <p:sldId id="311" r:id="rId25"/>
    <p:sldId id="312" r:id="rId26"/>
    <p:sldId id="319" r:id="rId27"/>
    <p:sldId id="313" r:id="rId28"/>
    <p:sldId id="314" r:id="rId29"/>
    <p:sldId id="315" r:id="rId30"/>
    <p:sldId id="316" r:id="rId31"/>
    <p:sldId id="322" r:id="rId32"/>
    <p:sldId id="326" r:id="rId33"/>
    <p:sldId id="288" r:id="rId34"/>
    <p:sldId id="273" r:id="rId35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007A"/>
    <a:srgbClr val="0000A0"/>
    <a:srgbClr val="003366"/>
    <a:srgbClr val="321C82"/>
    <a:srgbClr val="E20000"/>
    <a:srgbClr val="E002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1" autoAdjust="0"/>
    <p:restoredTop sz="97436" autoAdjust="0"/>
  </p:normalViewPr>
  <p:slideViewPr>
    <p:cSldViewPr>
      <p:cViewPr>
        <p:scale>
          <a:sx n="94" d="100"/>
          <a:sy n="94" d="100"/>
        </p:scale>
        <p:origin x="-970" y="-413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377CA0-056F-46E4-97F0-D63B8205F1F5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1128B75-7BAD-48B2-B1BB-9DC93E6BE5F8}">
      <dgm:prSet phldrT="[Текст]" custT="1"/>
      <dgm:spPr/>
      <dgm:t>
        <a:bodyPr/>
        <a:lstStyle/>
        <a:p>
          <a:r>
            <a:rPr lang="ru-RU" sz="1800" b="1" dirty="0" smtClean="0">
              <a:latin typeface="Liberation Serif" pitchFamily="18" charset="0"/>
            </a:rPr>
            <a:t>Всего 468 человек</a:t>
          </a:r>
          <a:endParaRPr lang="ru-RU" sz="1800" b="1" dirty="0">
            <a:latin typeface="Liberation Serif" pitchFamily="18" charset="0"/>
          </a:endParaRPr>
        </a:p>
      </dgm:t>
    </dgm:pt>
    <dgm:pt modelId="{956D2A6B-C619-4A91-A6C8-EFFFC1A29C13}" type="parTrans" cxnId="{DA462CE8-32B2-4BFD-B695-2FFE660CD2A8}">
      <dgm:prSet/>
      <dgm:spPr/>
      <dgm:t>
        <a:bodyPr/>
        <a:lstStyle/>
        <a:p>
          <a:endParaRPr lang="ru-RU"/>
        </a:p>
      </dgm:t>
    </dgm:pt>
    <dgm:pt modelId="{89785478-C522-462E-BA7B-4E0BA917FAD6}" type="sibTrans" cxnId="{DA462CE8-32B2-4BFD-B695-2FFE660CD2A8}">
      <dgm:prSet/>
      <dgm:spPr/>
      <dgm:t>
        <a:bodyPr/>
        <a:lstStyle/>
        <a:p>
          <a:endParaRPr lang="ru-RU"/>
        </a:p>
      </dgm:t>
    </dgm:pt>
    <dgm:pt modelId="{92A883C7-E212-4559-B1A8-325362D97174}">
      <dgm:prSet phldrT="[Текст]" custT="1"/>
      <dgm:spPr/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ДШИ  4 юр. лица,             5 сетевых ед.,  148 чел.</a:t>
          </a:r>
          <a:endParaRPr lang="ru-RU" sz="1400" b="1" dirty="0">
            <a:latin typeface="Liberation Serif" pitchFamily="18" charset="0"/>
          </a:endParaRPr>
        </a:p>
      </dgm:t>
    </dgm:pt>
    <dgm:pt modelId="{AE1D2921-5651-4614-BE14-D415F5BEF698}" type="parTrans" cxnId="{987E78A9-84B1-4DD7-99AF-2C6FDC36869A}">
      <dgm:prSet/>
      <dgm:spPr/>
      <dgm:t>
        <a:bodyPr/>
        <a:lstStyle/>
        <a:p>
          <a:endParaRPr lang="ru-RU"/>
        </a:p>
      </dgm:t>
    </dgm:pt>
    <dgm:pt modelId="{11E56BFF-DEC6-4199-90E6-4AF40557419C}" type="sibTrans" cxnId="{987E78A9-84B1-4DD7-99AF-2C6FDC36869A}">
      <dgm:prSet/>
      <dgm:spPr/>
      <dgm:t>
        <a:bodyPr/>
        <a:lstStyle/>
        <a:p>
          <a:endParaRPr lang="ru-RU"/>
        </a:p>
      </dgm:t>
    </dgm:pt>
    <dgm:pt modelId="{2C2AEE9A-764F-451E-8F28-81FE271EDC7C}">
      <dgm:prSet phldrT="[Текст]" custT="1"/>
      <dgm:spPr/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Учреждения культуры     5 юр. лиц, 16 сетевых ед.,</a:t>
          </a:r>
        </a:p>
        <a:p>
          <a:r>
            <a:rPr lang="ru-RU" sz="1400" b="1" dirty="0" smtClean="0">
              <a:latin typeface="Liberation Serif" pitchFamily="18" charset="0"/>
            </a:rPr>
            <a:t> 239 чел.</a:t>
          </a:r>
          <a:endParaRPr lang="ru-RU" sz="1400" b="1" dirty="0">
            <a:latin typeface="Liberation Serif" pitchFamily="18" charset="0"/>
          </a:endParaRPr>
        </a:p>
      </dgm:t>
    </dgm:pt>
    <dgm:pt modelId="{7EA329B7-3AE7-4F24-9AB4-694781DC8225}" type="parTrans" cxnId="{F16A6034-BB4B-4238-B1B4-F6F0270234E4}">
      <dgm:prSet/>
      <dgm:spPr/>
      <dgm:t>
        <a:bodyPr/>
        <a:lstStyle/>
        <a:p>
          <a:endParaRPr lang="ru-RU"/>
        </a:p>
      </dgm:t>
    </dgm:pt>
    <dgm:pt modelId="{7D700E7E-7D11-478C-82A5-438392C0947F}" type="sibTrans" cxnId="{F16A6034-BB4B-4238-B1B4-F6F0270234E4}">
      <dgm:prSet/>
      <dgm:spPr/>
      <dgm:t>
        <a:bodyPr/>
        <a:lstStyle/>
        <a:p>
          <a:endParaRPr lang="ru-RU"/>
        </a:p>
      </dgm:t>
    </dgm:pt>
    <dgm:pt modelId="{0D95690F-9C82-408F-9668-17DCD2385A2B}">
      <dgm:prSet phldrT="[Текст]" custT="1"/>
      <dgm:spPr/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МКУ «УОФКДМУК» 81 чел., из них бухгалтерия 13 чел.</a:t>
          </a:r>
          <a:endParaRPr lang="ru-RU" sz="1400" b="1" dirty="0">
            <a:latin typeface="Liberation Serif" pitchFamily="18" charset="0"/>
          </a:endParaRPr>
        </a:p>
      </dgm:t>
    </dgm:pt>
    <dgm:pt modelId="{296352F5-0395-49DD-8844-3885700C7764}" type="parTrans" cxnId="{424091E1-6868-4AF2-9388-83521BB4BF3D}">
      <dgm:prSet/>
      <dgm:spPr/>
      <dgm:t>
        <a:bodyPr/>
        <a:lstStyle/>
        <a:p>
          <a:endParaRPr lang="ru-RU"/>
        </a:p>
      </dgm:t>
    </dgm:pt>
    <dgm:pt modelId="{EEA84B37-94F4-4795-A6DB-2813DF3B6439}" type="sibTrans" cxnId="{424091E1-6868-4AF2-9388-83521BB4BF3D}">
      <dgm:prSet/>
      <dgm:spPr/>
      <dgm:t>
        <a:bodyPr/>
        <a:lstStyle/>
        <a:p>
          <a:endParaRPr lang="ru-RU"/>
        </a:p>
      </dgm:t>
    </dgm:pt>
    <dgm:pt modelId="{8E155D20-C3F2-4A9D-B8B1-B95C02F55481}" type="pres">
      <dgm:prSet presAssocID="{85377CA0-056F-46E4-97F0-D63B8205F1F5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DC8E60C-3D45-4793-AD48-C82E6DC2871B}" type="pres">
      <dgm:prSet presAssocID="{61128B75-7BAD-48B2-B1BB-9DC93E6BE5F8}" presName="root1" presStyleCnt="0"/>
      <dgm:spPr/>
    </dgm:pt>
    <dgm:pt modelId="{34330307-273B-41DB-9DD9-0A02A0422113}" type="pres">
      <dgm:prSet presAssocID="{61128B75-7BAD-48B2-B1BB-9DC93E6BE5F8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D5016B8-9C35-4CDF-9A9B-1209476621C5}" type="pres">
      <dgm:prSet presAssocID="{61128B75-7BAD-48B2-B1BB-9DC93E6BE5F8}" presName="level2hierChild" presStyleCnt="0"/>
      <dgm:spPr/>
    </dgm:pt>
    <dgm:pt modelId="{DBBB94FB-7229-4D09-9DF7-4755CA74F75E}" type="pres">
      <dgm:prSet presAssocID="{AE1D2921-5651-4614-BE14-D415F5BEF698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4D1D6F98-7D5D-41AB-AF53-E7E759A20E61}" type="pres">
      <dgm:prSet presAssocID="{AE1D2921-5651-4614-BE14-D415F5BEF698}" presName="connTx" presStyleLbl="parChTrans1D2" presStyleIdx="0" presStyleCnt="3"/>
      <dgm:spPr/>
      <dgm:t>
        <a:bodyPr/>
        <a:lstStyle/>
        <a:p>
          <a:endParaRPr lang="ru-RU"/>
        </a:p>
      </dgm:t>
    </dgm:pt>
    <dgm:pt modelId="{3DA79228-2EC9-4505-B4ED-728F1452A39A}" type="pres">
      <dgm:prSet presAssocID="{92A883C7-E212-4559-B1A8-325362D97174}" presName="root2" presStyleCnt="0"/>
      <dgm:spPr/>
    </dgm:pt>
    <dgm:pt modelId="{8B260FF7-A8FF-4B7B-873E-F5F644F376D0}" type="pres">
      <dgm:prSet presAssocID="{92A883C7-E212-4559-B1A8-325362D97174}" presName="LevelTwoTextNode" presStyleLbl="node2" presStyleIdx="0" presStyleCnt="3" custScaleX="177396" custScaleY="16465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DC48EAA-1E67-42A2-A28D-28C41B0E3184}" type="pres">
      <dgm:prSet presAssocID="{92A883C7-E212-4559-B1A8-325362D97174}" presName="level3hierChild" presStyleCnt="0"/>
      <dgm:spPr/>
    </dgm:pt>
    <dgm:pt modelId="{5FEFB1EE-4393-4F5B-B453-1805710957FD}" type="pres">
      <dgm:prSet presAssocID="{7EA329B7-3AE7-4F24-9AB4-694781DC8225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9DC7C37B-9FE3-45DC-A598-9B990B41C61A}" type="pres">
      <dgm:prSet presAssocID="{7EA329B7-3AE7-4F24-9AB4-694781DC8225}" presName="connTx" presStyleLbl="parChTrans1D2" presStyleIdx="1" presStyleCnt="3"/>
      <dgm:spPr/>
      <dgm:t>
        <a:bodyPr/>
        <a:lstStyle/>
        <a:p>
          <a:endParaRPr lang="ru-RU"/>
        </a:p>
      </dgm:t>
    </dgm:pt>
    <dgm:pt modelId="{3E2711CA-2C8B-4534-9F0F-130119FE9A9E}" type="pres">
      <dgm:prSet presAssocID="{2C2AEE9A-764F-451E-8F28-81FE271EDC7C}" presName="root2" presStyleCnt="0"/>
      <dgm:spPr/>
    </dgm:pt>
    <dgm:pt modelId="{135777BD-266F-40E9-9463-B0F449BC57AE}" type="pres">
      <dgm:prSet presAssocID="{2C2AEE9A-764F-451E-8F28-81FE271EDC7C}" presName="LevelTwoTextNode" presStyleLbl="node2" presStyleIdx="1" presStyleCnt="3" custScaleX="178837" custScaleY="195383" custLinFactNeighborX="24358" custLinFactNeighborY="-2180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A4E5D8D-75D4-4C25-81F4-876E931855FA}" type="pres">
      <dgm:prSet presAssocID="{2C2AEE9A-764F-451E-8F28-81FE271EDC7C}" presName="level3hierChild" presStyleCnt="0"/>
      <dgm:spPr/>
    </dgm:pt>
    <dgm:pt modelId="{D714EBD1-D9A6-4E36-96E9-638EB22F1E1F}" type="pres">
      <dgm:prSet presAssocID="{296352F5-0395-49DD-8844-3885700C7764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1B845885-A14D-4915-8FD6-922A903A3009}" type="pres">
      <dgm:prSet presAssocID="{296352F5-0395-49DD-8844-3885700C7764}" presName="connTx" presStyleLbl="parChTrans1D2" presStyleIdx="2" presStyleCnt="3"/>
      <dgm:spPr/>
      <dgm:t>
        <a:bodyPr/>
        <a:lstStyle/>
        <a:p>
          <a:endParaRPr lang="ru-RU"/>
        </a:p>
      </dgm:t>
    </dgm:pt>
    <dgm:pt modelId="{CE7BB5C3-D3D9-4A80-9E5B-0FC373F42908}" type="pres">
      <dgm:prSet presAssocID="{0D95690F-9C82-408F-9668-17DCD2385A2B}" presName="root2" presStyleCnt="0"/>
      <dgm:spPr/>
    </dgm:pt>
    <dgm:pt modelId="{823264A7-9CBB-4D0B-B68E-63659AF4292A}" type="pres">
      <dgm:prSet presAssocID="{0D95690F-9C82-408F-9668-17DCD2385A2B}" presName="LevelTwoTextNode" presStyleLbl="node2" presStyleIdx="2" presStyleCnt="3" custScaleX="160018" custScaleY="1575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D08EBEF-E557-45D2-8401-867D85F1EEED}" type="pres">
      <dgm:prSet presAssocID="{0D95690F-9C82-408F-9668-17DCD2385A2B}" presName="level3hierChild" presStyleCnt="0"/>
      <dgm:spPr/>
    </dgm:pt>
  </dgm:ptLst>
  <dgm:cxnLst>
    <dgm:cxn modelId="{EF5EFD40-519D-42CD-8F31-3868ABE6C32F}" type="presOf" srcId="{296352F5-0395-49DD-8844-3885700C7764}" destId="{D714EBD1-D9A6-4E36-96E9-638EB22F1E1F}" srcOrd="0" destOrd="0" presId="urn:microsoft.com/office/officeart/2008/layout/HorizontalMultiLevelHierarchy"/>
    <dgm:cxn modelId="{14136D82-659C-4C59-B4BB-103683D45947}" type="presOf" srcId="{92A883C7-E212-4559-B1A8-325362D97174}" destId="{8B260FF7-A8FF-4B7B-873E-F5F644F376D0}" srcOrd="0" destOrd="0" presId="urn:microsoft.com/office/officeart/2008/layout/HorizontalMultiLevelHierarchy"/>
    <dgm:cxn modelId="{30499992-8301-47BA-9A05-381A1CE5AB14}" type="presOf" srcId="{7EA329B7-3AE7-4F24-9AB4-694781DC8225}" destId="{5FEFB1EE-4393-4F5B-B453-1805710957FD}" srcOrd="0" destOrd="0" presId="urn:microsoft.com/office/officeart/2008/layout/HorizontalMultiLevelHierarchy"/>
    <dgm:cxn modelId="{424091E1-6868-4AF2-9388-83521BB4BF3D}" srcId="{61128B75-7BAD-48B2-B1BB-9DC93E6BE5F8}" destId="{0D95690F-9C82-408F-9668-17DCD2385A2B}" srcOrd="2" destOrd="0" parTransId="{296352F5-0395-49DD-8844-3885700C7764}" sibTransId="{EEA84B37-94F4-4795-A6DB-2813DF3B6439}"/>
    <dgm:cxn modelId="{E97EEE7B-49C3-4C58-A65D-02602C3DF8A1}" type="presOf" srcId="{85377CA0-056F-46E4-97F0-D63B8205F1F5}" destId="{8E155D20-C3F2-4A9D-B8B1-B95C02F55481}" srcOrd="0" destOrd="0" presId="urn:microsoft.com/office/officeart/2008/layout/HorizontalMultiLevelHierarchy"/>
    <dgm:cxn modelId="{DA462CE8-32B2-4BFD-B695-2FFE660CD2A8}" srcId="{85377CA0-056F-46E4-97F0-D63B8205F1F5}" destId="{61128B75-7BAD-48B2-B1BB-9DC93E6BE5F8}" srcOrd="0" destOrd="0" parTransId="{956D2A6B-C619-4A91-A6C8-EFFFC1A29C13}" sibTransId="{89785478-C522-462E-BA7B-4E0BA917FAD6}"/>
    <dgm:cxn modelId="{A16FBBA6-4042-40A9-AED0-411CAF5D2AEC}" type="presOf" srcId="{2C2AEE9A-764F-451E-8F28-81FE271EDC7C}" destId="{135777BD-266F-40E9-9463-B0F449BC57AE}" srcOrd="0" destOrd="0" presId="urn:microsoft.com/office/officeart/2008/layout/HorizontalMultiLevelHierarchy"/>
    <dgm:cxn modelId="{8A3E3888-1AB2-40B4-99C8-AF3A6EA86EA7}" type="presOf" srcId="{61128B75-7BAD-48B2-B1BB-9DC93E6BE5F8}" destId="{34330307-273B-41DB-9DD9-0A02A0422113}" srcOrd="0" destOrd="0" presId="urn:microsoft.com/office/officeart/2008/layout/HorizontalMultiLevelHierarchy"/>
    <dgm:cxn modelId="{1731C1E8-E0E5-4490-914A-D66DB5ED1B04}" type="presOf" srcId="{296352F5-0395-49DD-8844-3885700C7764}" destId="{1B845885-A14D-4915-8FD6-922A903A3009}" srcOrd="1" destOrd="0" presId="urn:microsoft.com/office/officeart/2008/layout/HorizontalMultiLevelHierarchy"/>
    <dgm:cxn modelId="{F16A6034-BB4B-4238-B1B4-F6F0270234E4}" srcId="{61128B75-7BAD-48B2-B1BB-9DC93E6BE5F8}" destId="{2C2AEE9A-764F-451E-8F28-81FE271EDC7C}" srcOrd="1" destOrd="0" parTransId="{7EA329B7-3AE7-4F24-9AB4-694781DC8225}" sibTransId="{7D700E7E-7D11-478C-82A5-438392C0947F}"/>
    <dgm:cxn modelId="{987E78A9-84B1-4DD7-99AF-2C6FDC36869A}" srcId="{61128B75-7BAD-48B2-B1BB-9DC93E6BE5F8}" destId="{92A883C7-E212-4559-B1A8-325362D97174}" srcOrd="0" destOrd="0" parTransId="{AE1D2921-5651-4614-BE14-D415F5BEF698}" sibTransId="{11E56BFF-DEC6-4199-90E6-4AF40557419C}"/>
    <dgm:cxn modelId="{F8FD950E-730E-445E-9B17-1A76AF70CD5B}" type="presOf" srcId="{AE1D2921-5651-4614-BE14-D415F5BEF698}" destId="{4D1D6F98-7D5D-41AB-AF53-E7E759A20E61}" srcOrd="1" destOrd="0" presId="urn:microsoft.com/office/officeart/2008/layout/HorizontalMultiLevelHierarchy"/>
    <dgm:cxn modelId="{DA04050A-25BC-432E-AF97-4E98E56D018B}" type="presOf" srcId="{AE1D2921-5651-4614-BE14-D415F5BEF698}" destId="{DBBB94FB-7229-4D09-9DF7-4755CA74F75E}" srcOrd="0" destOrd="0" presId="urn:microsoft.com/office/officeart/2008/layout/HorizontalMultiLevelHierarchy"/>
    <dgm:cxn modelId="{C28A5E6E-65EE-4CBC-ACDC-8479205B4956}" type="presOf" srcId="{0D95690F-9C82-408F-9668-17DCD2385A2B}" destId="{823264A7-9CBB-4D0B-B68E-63659AF4292A}" srcOrd="0" destOrd="0" presId="urn:microsoft.com/office/officeart/2008/layout/HorizontalMultiLevelHierarchy"/>
    <dgm:cxn modelId="{C359524D-16D7-4BD0-A7F0-AD00101F33A4}" type="presOf" srcId="{7EA329B7-3AE7-4F24-9AB4-694781DC8225}" destId="{9DC7C37B-9FE3-45DC-A598-9B990B41C61A}" srcOrd="1" destOrd="0" presId="urn:microsoft.com/office/officeart/2008/layout/HorizontalMultiLevelHierarchy"/>
    <dgm:cxn modelId="{33793657-E223-4BD1-BC01-728D42EE5FB8}" type="presParOf" srcId="{8E155D20-C3F2-4A9D-B8B1-B95C02F55481}" destId="{0DC8E60C-3D45-4793-AD48-C82E6DC2871B}" srcOrd="0" destOrd="0" presId="urn:microsoft.com/office/officeart/2008/layout/HorizontalMultiLevelHierarchy"/>
    <dgm:cxn modelId="{6E3DB42E-DD35-41C2-8020-36289F0DACAA}" type="presParOf" srcId="{0DC8E60C-3D45-4793-AD48-C82E6DC2871B}" destId="{34330307-273B-41DB-9DD9-0A02A0422113}" srcOrd="0" destOrd="0" presId="urn:microsoft.com/office/officeart/2008/layout/HorizontalMultiLevelHierarchy"/>
    <dgm:cxn modelId="{2617AC2D-229C-4328-B9B5-46C15BA666C4}" type="presParOf" srcId="{0DC8E60C-3D45-4793-AD48-C82E6DC2871B}" destId="{6D5016B8-9C35-4CDF-9A9B-1209476621C5}" srcOrd="1" destOrd="0" presId="urn:microsoft.com/office/officeart/2008/layout/HorizontalMultiLevelHierarchy"/>
    <dgm:cxn modelId="{48A857D1-1CD4-4E4C-ADD1-9C8CBF233DB6}" type="presParOf" srcId="{6D5016B8-9C35-4CDF-9A9B-1209476621C5}" destId="{DBBB94FB-7229-4D09-9DF7-4755CA74F75E}" srcOrd="0" destOrd="0" presId="urn:microsoft.com/office/officeart/2008/layout/HorizontalMultiLevelHierarchy"/>
    <dgm:cxn modelId="{633F1D09-9412-43CD-8BD1-E39AFA562B04}" type="presParOf" srcId="{DBBB94FB-7229-4D09-9DF7-4755CA74F75E}" destId="{4D1D6F98-7D5D-41AB-AF53-E7E759A20E61}" srcOrd="0" destOrd="0" presId="urn:microsoft.com/office/officeart/2008/layout/HorizontalMultiLevelHierarchy"/>
    <dgm:cxn modelId="{0DFAE019-7224-4759-A72C-79B44ABE3ADB}" type="presParOf" srcId="{6D5016B8-9C35-4CDF-9A9B-1209476621C5}" destId="{3DA79228-2EC9-4505-B4ED-728F1452A39A}" srcOrd="1" destOrd="0" presId="urn:microsoft.com/office/officeart/2008/layout/HorizontalMultiLevelHierarchy"/>
    <dgm:cxn modelId="{4E63B2C9-1D5F-4459-B78F-3D301770AD32}" type="presParOf" srcId="{3DA79228-2EC9-4505-B4ED-728F1452A39A}" destId="{8B260FF7-A8FF-4B7B-873E-F5F644F376D0}" srcOrd="0" destOrd="0" presId="urn:microsoft.com/office/officeart/2008/layout/HorizontalMultiLevelHierarchy"/>
    <dgm:cxn modelId="{0E8A3B25-A565-4FFE-945E-03E1725AADAA}" type="presParOf" srcId="{3DA79228-2EC9-4505-B4ED-728F1452A39A}" destId="{2DC48EAA-1E67-42A2-A28D-28C41B0E3184}" srcOrd="1" destOrd="0" presId="urn:microsoft.com/office/officeart/2008/layout/HorizontalMultiLevelHierarchy"/>
    <dgm:cxn modelId="{15C8B297-C6E1-4332-93FB-6853DC8B43CD}" type="presParOf" srcId="{6D5016B8-9C35-4CDF-9A9B-1209476621C5}" destId="{5FEFB1EE-4393-4F5B-B453-1805710957FD}" srcOrd="2" destOrd="0" presId="urn:microsoft.com/office/officeart/2008/layout/HorizontalMultiLevelHierarchy"/>
    <dgm:cxn modelId="{BE968BBB-5A74-4B9E-B327-C7641D3042FB}" type="presParOf" srcId="{5FEFB1EE-4393-4F5B-B453-1805710957FD}" destId="{9DC7C37B-9FE3-45DC-A598-9B990B41C61A}" srcOrd="0" destOrd="0" presId="urn:microsoft.com/office/officeart/2008/layout/HorizontalMultiLevelHierarchy"/>
    <dgm:cxn modelId="{3815E8D6-C286-47E7-8C0D-D39B4430184B}" type="presParOf" srcId="{6D5016B8-9C35-4CDF-9A9B-1209476621C5}" destId="{3E2711CA-2C8B-4534-9F0F-130119FE9A9E}" srcOrd="3" destOrd="0" presId="urn:microsoft.com/office/officeart/2008/layout/HorizontalMultiLevelHierarchy"/>
    <dgm:cxn modelId="{CC68DA28-01B0-41C4-B2EA-7B8679C87180}" type="presParOf" srcId="{3E2711CA-2C8B-4534-9F0F-130119FE9A9E}" destId="{135777BD-266F-40E9-9463-B0F449BC57AE}" srcOrd="0" destOrd="0" presId="urn:microsoft.com/office/officeart/2008/layout/HorizontalMultiLevelHierarchy"/>
    <dgm:cxn modelId="{F189325C-773C-4F5A-A205-8AB69B882DC2}" type="presParOf" srcId="{3E2711CA-2C8B-4534-9F0F-130119FE9A9E}" destId="{5A4E5D8D-75D4-4C25-81F4-876E931855FA}" srcOrd="1" destOrd="0" presId="urn:microsoft.com/office/officeart/2008/layout/HorizontalMultiLevelHierarchy"/>
    <dgm:cxn modelId="{758C9FD7-D745-4473-B3A6-F5F5F01C0876}" type="presParOf" srcId="{6D5016B8-9C35-4CDF-9A9B-1209476621C5}" destId="{D714EBD1-D9A6-4E36-96E9-638EB22F1E1F}" srcOrd="4" destOrd="0" presId="urn:microsoft.com/office/officeart/2008/layout/HorizontalMultiLevelHierarchy"/>
    <dgm:cxn modelId="{57298D7B-10A9-4C03-9D02-CE27A9E76616}" type="presParOf" srcId="{D714EBD1-D9A6-4E36-96E9-638EB22F1E1F}" destId="{1B845885-A14D-4915-8FD6-922A903A3009}" srcOrd="0" destOrd="0" presId="urn:microsoft.com/office/officeart/2008/layout/HorizontalMultiLevelHierarchy"/>
    <dgm:cxn modelId="{F940FD4A-4D05-4AAD-BDF5-6D6BE977F938}" type="presParOf" srcId="{6D5016B8-9C35-4CDF-9A9B-1209476621C5}" destId="{CE7BB5C3-D3D9-4A80-9E5B-0FC373F42908}" srcOrd="5" destOrd="0" presId="urn:microsoft.com/office/officeart/2008/layout/HorizontalMultiLevelHierarchy"/>
    <dgm:cxn modelId="{440402D2-7724-4B8A-B0AC-101A047EF148}" type="presParOf" srcId="{CE7BB5C3-D3D9-4A80-9E5B-0FC373F42908}" destId="{823264A7-9CBB-4D0B-B68E-63659AF4292A}" srcOrd="0" destOrd="0" presId="urn:microsoft.com/office/officeart/2008/layout/HorizontalMultiLevelHierarchy"/>
    <dgm:cxn modelId="{CB1270F0-2855-4C61-985B-A5A5C75500AA}" type="presParOf" srcId="{CE7BB5C3-D3D9-4A80-9E5B-0FC373F42908}" destId="{DD08EBEF-E557-45D2-8401-867D85F1EEED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14EBD1-D9A6-4E36-96E9-638EB22F1E1F}">
      <dsp:nvSpPr>
        <dsp:cNvPr id="0" name=""/>
        <dsp:cNvSpPr/>
      </dsp:nvSpPr>
      <dsp:spPr>
        <a:xfrm>
          <a:off x="367912" y="1368152"/>
          <a:ext cx="239235" cy="7476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9617" y="0"/>
              </a:lnTo>
              <a:lnTo>
                <a:pt x="119617" y="747676"/>
              </a:lnTo>
              <a:lnTo>
                <a:pt x="239235" y="74767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67905" y="1722364"/>
        <a:ext cx="39250" cy="39250"/>
      </dsp:txXfrm>
    </dsp:sp>
    <dsp:sp modelId="{5FEFB1EE-4393-4F5B-B453-1805710957FD}">
      <dsp:nvSpPr>
        <dsp:cNvPr id="0" name=""/>
        <dsp:cNvSpPr/>
      </dsp:nvSpPr>
      <dsp:spPr>
        <a:xfrm>
          <a:off x="367912" y="1255934"/>
          <a:ext cx="2424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112217"/>
              </a:moveTo>
              <a:lnTo>
                <a:pt x="121229" y="112217"/>
              </a:lnTo>
              <a:lnTo>
                <a:pt x="121229" y="45720"/>
              </a:lnTo>
              <a:lnTo>
                <a:pt x="242459" y="457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82857" y="1295369"/>
        <a:ext cx="12570" cy="12570"/>
      </dsp:txXfrm>
    </dsp:sp>
    <dsp:sp modelId="{DBBB94FB-7229-4D09-9DF7-4755CA74F75E}">
      <dsp:nvSpPr>
        <dsp:cNvPr id="0" name=""/>
        <dsp:cNvSpPr/>
      </dsp:nvSpPr>
      <dsp:spPr>
        <a:xfrm>
          <a:off x="367912" y="633502"/>
          <a:ext cx="239235" cy="734649"/>
        </a:xfrm>
        <a:custGeom>
          <a:avLst/>
          <a:gdLst/>
          <a:ahLst/>
          <a:cxnLst/>
          <a:rect l="0" t="0" r="0" b="0"/>
          <a:pathLst>
            <a:path>
              <a:moveTo>
                <a:pt x="0" y="734649"/>
              </a:moveTo>
              <a:lnTo>
                <a:pt x="119617" y="734649"/>
              </a:lnTo>
              <a:lnTo>
                <a:pt x="119617" y="0"/>
              </a:lnTo>
              <a:lnTo>
                <a:pt x="239235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68215" y="981511"/>
        <a:ext cx="38631" cy="38631"/>
      </dsp:txXfrm>
    </dsp:sp>
    <dsp:sp modelId="{34330307-273B-41DB-9DD9-0A02A0422113}">
      <dsp:nvSpPr>
        <dsp:cNvPr id="0" name=""/>
        <dsp:cNvSpPr/>
      </dsp:nvSpPr>
      <dsp:spPr>
        <a:xfrm rot="16200000">
          <a:off x="-774139" y="1185807"/>
          <a:ext cx="1919415" cy="3646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Liberation Serif" pitchFamily="18" charset="0"/>
            </a:rPr>
            <a:t>Всего 468 человек</a:t>
          </a:r>
          <a:endParaRPr lang="ru-RU" sz="1800" b="1" kern="1200" dirty="0">
            <a:latin typeface="Liberation Serif" pitchFamily="18" charset="0"/>
          </a:endParaRPr>
        </a:p>
      </dsp:txBody>
      <dsp:txXfrm>
        <a:off x="-774139" y="1185807"/>
        <a:ext cx="1919415" cy="364688"/>
      </dsp:txXfrm>
    </dsp:sp>
    <dsp:sp modelId="{8B260FF7-A8FF-4B7B-873E-F5F644F376D0}">
      <dsp:nvSpPr>
        <dsp:cNvPr id="0" name=""/>
        <dsp:cNvSpPr/>
      </dsp:nvSpPr>
      <dsp:spPr>
        <a:xfrm>
          <a:off x="607148" y="333268"/>
          <a:ext cx="2121974" cy="6004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ДШИ  4 юр. лица,             5 сетевых ед.,  148 чел.</a:t>
          </a:r>
          <a:endParaRPr lang="ru-RU" sz="1400" b="1" kern="1200" dirty="0">
            <a:latin typeface="Liberation Serif" pitchFamily="18" charset="0"/>
          </a:endParaRPr>
        </a:p>
      </dsp:txBody>
      <dsp:txXfrm>
        <a:off x="607148" y="333268"/>
        <a:ext cx="2121974" cy="600467"/>
      </dsp:txXfrm>
    </dsp:sp>
    <dsp:sp modelId="{135777BD-266F-40E9-9463-B0F449BC57AE}">
      <dsp:nvSpPr>
        <dsp:cNvPr id="0" name=""/>
        <dsp:cNvSpPr/>
      </dsp:nvSpPr>
      <dsp:spPr>
        <a:xfrm>
          <a:off x="610372" y="945384"/>
          <a:ext cx="2139211" cy="71254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Учреждения культуры     5 юр. лиц, 16 сетевых ед.,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 239 чел.</a:t>
          </a:r>
          <a:endParaRPr lang="ru-RU" sz="1400" b="1" kern="1200" dirty="0">
            <a:latin typeface="Liberation Serif" pitchFamily="18" charset="0"/>
          </a:endParaRPr>
        </a:p>
      </dsp:txBody>
      <dsp:txXfrm>
        <a:off x="610372" y="945384"/>
        <a:ext cx="2139211" cy="712540"/>
      </dsp:txXfrm>
    </dsp:sp>
    <dsp:sp modelId="{823264A7-9CBB-4D0B-B68E-63659AF4292A}">
      <dsp:nvSpPr>
        <dsp:cNvPr id="0" name=""/>
        <dsp:cNvSpPr/>
      </dsp:nvSpPr>
      <dsp:spPr>
        <a:xfrm>
          <a:off x="607148" y="1828620"/>
          <a:ext cx="1914102" cy="5744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МКУ «УОФКДМУК» 81 чел., из них бухгалтерия 13 чел.</a:t>
          </a:r>
          <a:endParaRPr lang="ru-RU" sz="1400" b="1" kern="1200" dirty="0">
            <a:latin typeface="Liberation Serif" pitchFamily="18" charset="0"/>
          </a:endParaRPr>
        </a:p>
      </dsp:txBody>
      <dsp:txXfrm>
        <a:off x="607148" y="1828620"/>
        <a:ext cx="1914102" cy="5744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0D716E-3DCB-4E14-A7B1-4ABEDF13F574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B5B27D-2E9E-4EC8-B445-77B6E3B50A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148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784402"/>
      </p:ext>
    </p:extLst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46240"/>
      </p:ext>
    </p:extLst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502828"/>
      </p:ext>
    </p:extLst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01704"/>
      </p:ext>
    </p:extLst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407623"/>
      </p:ext>
    </p:extLst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218768"/>
      </p:ext>
    </p:extLst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921493"/>
      </p:ext>
    </p:extLst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421076"/>
      </p:ext>
    </p:extLst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153040"/>
      </p:ext>
    </p:extLst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726883"/>
      </p:ext>
    </p:extLst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127937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CE717-C3BF-4D51-BF3F-ABEB183E0C17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297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12" Type="http://schemas.openxmlformats.org/officeDocument/2006/relationships/image" Target="../media/image7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openxmlformats.org/officeDocument/2006/relationships/image" Target="../media/image6.jpeg"/><Relationship Id="rId5" Type="http://schemas.openxmlformats.org/officeDocument/2006/relationships/diagramColors" Target="../diagrams/colors1.xml"/><Relationship Id="rId15" Type="http://schemas.openxmlformats.org/officeDocument/2006/relationships/image" Target="../media/image10.jpeg"/><Relationship Id="rId10" Type="http://schemas.openxmlformats.org/officeDocument/2006/relationships/image" Target="../media/image5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.jpeg"/><Relationship Id="rId1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19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11" Type="http://schemas.openxmlformats.org/officeDocument/2006/relationships/image" Target="../media/image35.jpeg"/><Relationship Id="rId5" Type="http://schemas.openxmlformats.org/officeDocument/2006/relationships/image" Target="../media/image29.jpeg"/><Relationship Id="rId10" Type="http://schemas.openxmlformats.org/officeDocument/2006/relationships/image" Target="../media/image34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13" Type="http://schemas.openxmlformats.org/officeDocument/2006/relationships/image" Target="../media/image46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12" Type="http://schemas.openxmlformats.org/officeDocument/2006/relationships/image" Target="../media/image4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11" Type="http://schemas.openxmlformats.org/officeDocument/2006/relationships/image" Target="../media/image44.jpeg"/><Relationship Id="rId5" Type="http://schemas.openxmlformats.org/officeDocument/2006/relationships/image" Target="../media/image38.jpeg"/><Relationship Id="rId10" Type="http://schemas.openxmlformats.org/officeDocument/2006/relationships/image" Target="../media/image43.jpeg"/><Relationship Id="rId4" Type="http://schemas.openxmlformats.org/officeDocument/2006/relationships/image" Target="../media/image37.jpeg"/><Relationship Id="rId9" Type="http://schemas.openxmlformats.org/officeDocument/2006/relationships/image" Target="../media/image4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10" Type="http://schemas.openxmlformats.org/officeDocument/2006/relationships/image" Target="../media/image63.jpeg"/><Relationship Id="rId4" Type="http://schemas.openxmlformats.org/officeDocument/2006/relationships/image" Target="../media/image57.jpeg"/><Relationship Id="rId9" Type="http://schemas.openxmlformats.org/officeDocument/2006/relationships/image" Target="../media/image6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jpeg"/><Relationship Id="rId13" Type="http://schemas.openxmlformats.org/officeDocument/2006/relationships/image" Target="../media/image89.jpeg"/><Relationship Id="rId3" Type="http://schemas.openxmlformats.org/officeDocument/2006/relationships/image" Target="../media/image79.jpeg"/><Relationship Id="rId7" Type="http://schemas.openxmlformats.org/officeDocument/2006/relationships/image" Target="../media/image83.jpeg"/><Relationship Id="rId12" Type="http://schemas.openxmlformats.org/officeDocument/2006/relationships/image" Target="../media/image88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82.jpeg"/><Relationship Id="rId11" Type="http://schemas.openxmlformats.org/officeDocument/2006/relationships/image" Target="../media/image87.jpeg"/><Relationship Id="rId5" Type="http://schemas.openxmlformats.org/officeDocument/2006/relationships/image" Target="../media/image81.jpeg"/><Relationship Id="rId10" Type="http://schemas.openxmlformats.org/officeDocument/2006/relationships/image" Target="../media/image86.jpeg"/><Relationship Id="rId4" Type="http://schemas.openxmlformats.org/officeDocument/2006/relationships/image" Target="../media/image80.jpeg"/><Relationship Id="rId9" Type="http://schemas.openxmlformats.org/officeDocument/2006/relationships/image" Target="../media/image85.jpeg"/><Relationship Id="rId14" Type="http://schemas.openxmlformats.org/officeDocument/2006/relationships/image" Target="../media/image9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jpeg"/><Relationship Id="rId3" Type="http://schemas.openxmlformats.org/officeDocument/2006/relationships/image" Target="../media/image92.jpeg"/><Relationship Id="rId7" Type="http://schemas.openxmlformats.org/officeDocument/2006/relationships/image" Target="../media/image9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95.jpeg"/><Relationship Id="rId5" Type="http://schemas.openxmlformats.org/officeDocument/2006/relationships/image" Target="../media/image94.jpeg"/><Relationship Id="rId4" Type="http://schemas.openxmlformats.org/officeDocument/2006/relationships/image" Target="../media/image93.jpeg"/><Relationship Id="rId9" Type="http://schemas.openxmlformats.org/officeDocument/2006/relationships/image" Target="../media/image98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jpeg"/><Relationship Id="rId3" Type="http://schemas.openxmlformats.org/officeDocument/2006/relationships/image" Target="../media/image99.jpeg"/><Relationship Id="rId7" Type="http://schemas.openxmlformats.org/officeDocument/2006/relationships/image" Target="../media/image10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102.jpeg"/><Relationship Id="rId11" Type="http://schemas.openxmlformats.org/officeDocument/2006/relationships/image" Target="../media/image107.jpeg"/><Relationship Id="rId5" Type="http://schemas.openxmlformats.org/officeDocument/2006/relationships/image" Target="../media/image101.jpeg"/><Relationship Id="rId10" Type="http://schemas.openxmlformats.org/officeDocument/2006/relationships/image" Target="../media/image106.jpeg"/><Relationship Id="rId4" Type="http://schemas.openxmlformats.org/officeDocument/2006/relationships/image" Target="../media/image100.jpeg"/><Relationship Id="rId9" Type="http://schemas.openxmlformats.org/officeDocument/2006/relationships/image" Target="../media/image105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jpeg"/><Relationship Id="rId3" Type="http://schemas.openxmlformats.org/officeDocument/2006/relationships/image" Target="../media/image108.jpeg"/><Relationship Id="rId7" Type="http://schemas.openxmlformats.org/officeDocument/2006/relationships/image" Target="../media/image112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111.jpeg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jpeg"/><Relationship Id="rId3" Type="http://schemas.openxmlformats.org/officeDocument/2006/relationships/image" Target="../media/image114.jpeg"/><Relationship Id="rId7" Type="http://schemas.openxmlformats.org/officeDocument/2006/relationships/image" Target="../media/image118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117.jpeg"/><Relationship Id="rId5" Type="http://schemas.openxmlformats.org/officeDocument/2006/relationships/image" Target="../media/image116.jpeg"/><Relationship Id="rId4" Type="http://schemas.openxmlformats.org/officeDocument/2006/relationships/image" Target="../media/image115.jpeg"/><Relationship Id="rId9" Type="http://schemas.openxmlformats.org/officeDocument/2006/relationships/image" Target="../media/image120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jpeg"/><Relationship Id="rId3" Type="http://schemas.openxmlformats.org/officeDocument/2006/relationships/image" Target="../media/image121.jpeg"/><Relationship Id="rId7" Type="http://schemas.openxmlformats.org/officeDocument/2006/relationships/image" Target="../media/image125.jpeg"/><Relationship Id="rId12" Type="http://schemas.openxmlformats.org/officeDocument/2006/relationships/image" Target="../media/image130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6" Type="http://schemas.openxmlformats.org/officeDocument/2006/relationships/image" Target="../media/image124.jpeg"/><Relationship Id="rId11" Type="http://schemas.openxmlformats.org/officeDocument/2006/relationships/image" Target="../media/image129.jpeg"/><Relationship Id="rId5" Type="http://schemas.openxmlformats.org/officeDocument/2006/relationships/image" Target="../media/image123.jpeg"/><Relationship Id="rId10" Type="http://schemas.openxmlformats.org/officeDocument/2006/relationships/image" Target="../media/image128.jpeg"/><Relationship Id="rId4" Type="http://schemas.openxmlformats.org/officeDocument/2006/relationships/image" Target="../media/image122.jpeg"/><Relationship Id="rId9" Type="http://schemas.openxmlformats.org/officeDocument/2006/relationships/image" Target="../media/image127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6.jpeg"/><Relationship Id="rId3" Type="http://schemas.openxmlformats.org/officeDocument/2006/relationships/image" Target="../media/image131.jpeg"/><Relationship Id="rId7" Type="http://schemas.openxmlformats.org/officeDocument/2006/relationships/image" Target="../media/image135.jpeg"/><Relationship Id="rId12" Type="http://schemas.openxmlformats.org/officeDocument/2006/relationships/image" Target="../media/image140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6" Type="http://schemas.openxmlformats.org/officeDocument/2006/relationships/image" Target="../media/image134.jpeg"/><Relationship Id="rId11" Type="http://schemas.openxmlformats.org/officeDocument/2006/relationships/image" Target="../media/image139.jpeg"/><Relationship Id="rId5" Type="http://schemas.openxmlformats.org/officeDocument/2006/relationships/image" Target="../media/image133.jpeg"/><Relationship Id="rId10" Type="http://schemas.openxmlformats.org/officeDocument/2006/relationships/image" Target="../media/image138.jpeg"/><Relationship Id="rId4" Type="http://schemas.openxmlformats.org/officeDocument/2006/relationships/image" Target="../media/image132.jpeg"/><Relationship Id="rId9" Type="http://schemas.openxmlformats.org/officeDocument/2006/relationships/image" Target="../media/image137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jpeg"/><Relationship Id="rId3" Type="http://schemas.openxmlformats.org/officeDocument/2006/relationships/image" Target="../media/image141.jpeg"/><Relationship Id="rId7" Type="http://schemas.openxmlformats.org/officeDocument/2006/relationships/image" Target="../media/image14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6" Type="http://schemas.openxmlformats.org/officeDocument/2006/relationships/image" Target="../media/image144.jpeg"/><Relationship Id="rId11" Type="http://schemas.openxmlformats.org/officeDocument/2006/relationships/image" Target="../media/image149.jpeg"/><Relationship Id="rId5" Type="http://schemas.openxmlformats.org/officeDocument/2006/relationships/image" Target="../media/image143.jpeg"/><Relationship Id="rId10" Type="http://schemas.openxmlformats.org/officeDocument/2006/relationships/image" Target="../media/image148.jpeg"/><Relationship Id="rId4" Type="http://schemas.openxmlformats.org/officeDocument/2006/relationships/image" Target="../media/image142.jpeg"/><Relationship Id="rId9" Type="http://schemas.openxmlformats.org/officeDocument/2006/relationships/image" Target="../media/image147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5.jpeg"/><Relationship Id="rId3" Type="http://schemas.openxmlformats.org/officeDocument/2006/relationships/image" Target="../media/image150.jpeg"/><Relationship Id="rId7" Type="http://schemas.openxmlformats.org/officeDocument/2006/relationships/image" Target="../media/image15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6" Type="http://schemas.openxmlformats.org/officeDocument/2006/relationships/image" Target="../media/image153.jpeg"/><Relationship Id="rId11" Type="http://schemas.openxmlformats.org/officeDocument/2006/relationships/image" Target="../media/image158.jpeg"/><Relationship Id="rId5" Type="http://schemas.openxmlformats.org/officeDocument/2006/relationships/image" Target="../media/image152.jpeg"/><Relationship Id="rId10" Type="http://schemas.openxmlformats.org/officeDocument/2006/relationships/image" Target="../media/image157.jpeg"/><Relationship Id="rId4" Type="http://schemas.openxmlformats.org/officeDocument/2006/relationships/image" Target="../media/image151.jpeg"/><Relationship Id="rId9" Type="http://schemas.openxmlformats.org/officeDocument/2006/relationships/image" Target="../media/image156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04442" y="915566"/>
            <a:ext cx="81369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О результатах деятельности </a:t>
            </a:r>
          </a:p>
          <a:p>
            <a:pPr algn="ctr"/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муниципального органа </a:t>
            </a:r>
          </a:p>
          <a:p>
            <a:pPr algn="ctr"/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«Управление культуры </a:t>
            </a:r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</a:rPr>
              <a:t>муниципального</a:t>
            </a:r>
            <a:endParaRPr lang="ru-RU" sz="3200" b="1" dirty="0">
              <a:solidFill>
                <a:srgbClr val="003366"/>
              </a:solidFill>
              <a:latin typeface="Liberation Serif" pitchFamily="18" charset="0"/>
            </a:endParaRPr>
          </a:p>
          <a:p>
            <a:pPr algn="ctr"/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округа </a:t>
            </a:r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</a:rPr>
              <a:t>Краснотурьинск </a:t>
            </a:r>
          </a:p>
          <a:p>
            <a:pPr algn="ctr"/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</a:rPr>
              <a:t>Свердловской области» </a:t>
            </a:r>
            <a:endParaRPr lang="ru-RU" sz="3200" b="1" dirty="0">
              <a:solidFill>
                <a:srgbClr val="003366"/>
              </a:solidFill>
              <a:latin typeface="Liberation Serif" pitchFamily="18" charset="0"/>
            </a:endParaRPr>
          </a:p>
          <a:p>
            <a:pPr algn="ctr"/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в 2024 году и задачах </a:t>
            </a:r>
          </a:p>
          <a:p>
            <a:pPr algn="ctr"/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на 2025 год</a:t>
            </a:r>
          </a:p>
        </p:txBody>
      </p:sp>
    </p:spTree>
    <p:extLst>
      <p:ext uri="{BB962C8B-B14F-4D97-AF65-F5344CB8AC3E}">
        <p14:creationId xmlns:p14="http://schemas.microsoft.com/office/powerpoint/2010/main" val="10835230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25011" y="555526"/>
            <a:ext cx="83666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Основные задачи в </a:t>
            </a:r>
            <a: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работе</a:t>
            </a:r>
            <a:endParaRPr lang="ru-RU" sz="2000" b="1" dirty="0">
              <a:solidFill>
                <a:srgbClr val="003366"/>
              </a:solidFill>
              <a:latin typeface="Liberation Serif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1559" y="1275606"/>
            <a:ext cx="818005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3366"/>
                </a:solidFill>
                <a:latin typeface="Liberation Serif" pitchFamily="18" charset="0"/>
              </a:rPr>
              <a:t>Осуществление государственной и </a:t>
            </a:r>
            <a:r>
              <a:rPr lang="ru-RU" sz="2800" b="1" dirty="0">
                <a:solidFill>
                  <a:srgbClr val="003366"/>
                </a:solidFill>
                <a:latin typeface="Liberation Serif" pitchFamily="18" charset="0"/>
              </a:rPr>
              <a:t>региональной политики в сфере культуры, создание условий для эффективной работы муниципальных учреждений культуры и максимальное удовлетворение культурных запросов населения </a:t>
            </a:r>
            <a:r>
              <a:rPr lang="ru-RU" sz="2800" b="1" dirty="0" smtClean="0">
                <a:solidFill>
                  <a:srgbClr val="003366"/>
                </a:solidFill>
                <a:latin typeface="Liberation Serif" pitchFamily="18" charset="0"/>
              </a:rPr>
              <a:t>муниципального </a:t>
            </a:r>
            <a:r>
              <a:rPr lang="ru-RU" sz="2800" b="1" dirty="0">
                <a:solidFill>
                  <a:srgbClr val="003366"/>
                </a:solidFill>
                <a:latin typeface="Liberation Serif" pitchFamily="18" charset="0"/>
              </a:rPr>
              <a:t>округа Краснотурьинск</a:t>
            </a:r>
            <a:endParaRPr lang="ru-RU" sz="2800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09607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555526"/>
            <a:ext cx="87129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Liberation Serif" pitchFamily="18" charset="0"/>
              </a:rPr>
              <a:t>П</a:t>
            </a:r>
            <a:r>
              <a:rPr lang="ru-RU" sz="2000" b="1" dirty="0" smtClean="0">
                <a:solidFill>
                  <a:srgbClr val="002060"/>
                </a:solidFill>
                <a:latin typeface="Liberation Serif" pitchFamily="18" charset="0"/>
              </a:rPr>
              <a:t>одведомственные </a:t>
            </a:r>
            <a:r>
              <a:rPr lang="ru-RU" sz="2000" b="1" dirty="0">
                <a:solidFill>
                  <a:srgbClr val="002060"/>
                </a:solidFill>
                <a:latin typeface="Liberation Serif" pitchFamily="18" charset="0"/>
              </a:rPr>
              <a:t>учреждения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337146780"/>
              </p:ext>
            </p:extLst>
          </p:nvPr>
        </p:nvGraphicFramePr>
        <p:xfrm>
          <a:off x="166232" y="1347614"/>
          <a:ext cx="2749584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52807"/>
            <a:ext cx="2160240" cy="1012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4" t="2987" r="1232" b="2339"/>
          <a:stretch/>
        </p:blipFill>
        <p:spPr>
          <a:xfrm>
            <a:off x="179512" y="3852904"/>
            <a:ext cx="2448272" cy="1182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873" y="1159078"/>
            <a:ext cx="1912126" cy="107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5920" y="2480776"/>
            <a:ext cx="2854016" cy="1149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 descr="д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4795" y="688933"/>
            <a:ext cx="1987178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 descr="д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323" y="2303596"/>
            <a:ext cx="2346650" cy="1162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User\Desktop\getimag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962322"/>
            <a:ext cx="1804000" cy="126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6754" y="3774300"/>
            <a:ext cx="2472704" cy="1236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 descr="C:\Users\User\Desktop\IMG-20201015-WA0018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5920" y="3852904"/>
            <a:ext cx="2822855" cy="115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796569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" y="714362"/>
            <a:ext cx="9144000" cy="418563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Основные показатели деятельности библиотек</a:t>
            </a:r>
            <a:endParaRPr lang="ru-RU" sz="2400" b="1" dirty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8856373"/>
              </p:ext>
            </p:extLst>
          </p:nvPr>
        </p:nvGraphicFramePr>
        <p:xfrm>
          <a:off x="457200" y="1200150"/>
          <a:ext cx="8424936" cy="38164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85952"/>
                <a:gridCol w="1714011"/>
                <a:gridCol w="1447154"/>
                <a:gridCol w="1377819"/>
              </a:tblGrid>
              <a:tr h="4589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 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2022</a:t>
                      </a:r>
                      <a:endParaRPr lang="ru-RU" sz="20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2023</a:t>
                      </a:r>
                      <a:endParaRPr lang="ru-RU" sz="20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2024</a:t>
                      </a:r>
                      <a:endParaRPr lang="ru-RU" sz="20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498056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 Книжный фонд (ед.)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197 349</a:t>
                      </a:r>
                      <a:endParaRPr lang="ru-RU" sz="20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191 689</a:t>
                      </a:r>
                      <a:endParaRPr lang="ru-RU" sz="20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189 550</a:t>
                      </a:r>
                      <a:endParaRPr lang="ru-RU" sz="20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682640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в том числе – количество электронных изданий (ед.)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1 457</a:t>
                      </a:r>
                      <a:endParaRPr lang="ru-RU" sz="20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1 456</a:t>
                      </a:r>
                      <a:endParaRPr lang="ru-RU" sz="20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1 477</a:t>
                      </a:r>
                      <a:endParaRPr lang="ru-RU" sz="20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498056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 Количество читателей (ед.)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13 411</a:t>
                      </a:r>
                      <a:endParaRPr lang="ru-RU" sz="20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13 803</a:t>
                      </a:r>
                      <a:endParaRPr lang="ru-RU" sz="20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14 194</a:t>
                      </a:r>
                      <a:endParaRPr lang="ru-RU" sz="20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498056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 Количество посещений (ед.)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147 961</a:t>
                      </a:r>
                      <a:endParaRPr lang="ru-RU" sz="20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157 619</a:t>
                      </a:r>
                      <a:endParaRPr lang="ru-RU" sz="20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183 833</a:t>
                      </a:r>
                      <a:endParaRPr lang="ru-RU" sz="20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498056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 Книговыдача (ед.)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253 518</a:t>
                      </a:r>
                      <a:endParaRPr lang="ru-RU" sz="20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262 465</a:t>
                      </a:r>
                      <a:endParaRPr lang="ru-RU" sz="20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269 425</a:t>
                      </a:r>
                      <a:endParaRPr lang="ru-RU" sz="20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682640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</a:rPr>
                        <a:t>Новые поступления (ед.)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2 893</a:t>
                      </a:r>
                      <a:endParaRPr lang="ru-RU" sz="20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2 092</a:t>
                      </a:r>
                      <a:endParaRPr lang="ru-RU" sz="20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2 068</a:t>
                      </a:r>
                      <a:endParaRPr lang="ru-RU" sz="20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910777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" y="714362"/>
            <a:ext cx="9144000" cy="418563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400" b="1" dirty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Мероприятия Централизованной библиотечной системы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95563"/>
            <a:ext cx="2088232" cy="962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97157"/>
            <a:ext cx="2732787" cy="1259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6969" y="2454985"/>
            <a:ext cx="1773977" cy="1183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735652"/>
            <a:ext cx="2071632" cy="1256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1457" y="1059582"/>
            <a:ext cx="1770696" cy="1328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281" y="3717979"/>
            <a:ext cx="1629048" cy="1225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662551"/>
            <a:ext cx="1781642" cy="1336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78" y="1139752"/>
            <a:ext cx="2216397" cy="1391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139752"/>
            <a:ext cx="4645636" cy="1713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088048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" y="714362"/>
            <a:ext cx="9144000" cy="418563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400" b="1" dirty="0" smtClean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Ремонты и приобретения</a:t>
            </a:r>
            <a:endParaRPr lang="ru-RU" sz="2400" b="1" dirty="0">
              <a:solidFill>
                <a:srgbClr val="00206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206" y="3154725"/>
            <a:ext cx="2281289" cy="1710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069" y="1131590"/>
            <a:ext cx="2743111" cy="3715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D:\фото\Планы, отчёты, программы, доклады\2024 отчёты\Отчёты 2024\05.02.2025 отчёт на аппаратном\фото\ЦБС\ремонт биб. 8\IMG2025020309205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801" y="1140626"/>
            <a:ext cx="3149264" cy="145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80" y="673988"/>
            <a:ext cx="1011578" cy="1918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D:\фото\Планы, отчёты, программы, доклады\2024 отчёты\Отчёты 2024\05.02.2025 отчёт на аппаратном\фото\ЦБС\ремонт биб. 8\IMG2025020309244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694" y="2777551"/>
            <a:ext cx="1358159" cy="2069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фото\Планы, отчёты, программы, доклады\2024 отчёты\Отчёты 2024\05.02.2025 отчёт на аппаратном\фото\ЦБС\ремонт биб. 8\IMG20250203092535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230" y="882847"/>
            <a:ext cx="1183554" cy="1709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163027"/>
            <a:ext cx="2245467" cy="168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107845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" y="714362"/>
            <a:ext cx="9144000" cy="418563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Основные показатели культурно-досуговых учреждений</a:t>
            </a:r>
            <a:r>
              <a:rPr lang="ru-RU" sz="3200" b="1" dirty="0">
                <a:latin typeface="Liberation Serif" pitchFamily="18" charset="0"/>
              </a:rPr>
              <a:t/>
            </a:r>
            <a:br>
              <a:rPr lang="ru-RU" sz="3200" b="1" dirty="0">
                <a:latin typeface="Liberation Serif" pitchFamily="18" charset="0"/>
              </a:rPr>
            </a:br>
            <a:endParaRPr lang="ru-RU" sz="2400" b="1" dirty="0">
              <a:solidFill>
                <a:srgbClr val="00206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9160944"/>
              </p:ext>
            </p:extLst>
          </p:nvPr>
        </p:nvGraphicFramePr>
        <p:xfrm>
          <a:off x="179513" y="1131590"/>
          <a:ext cx="8784975" cy="315649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4182"/>
                <a:gridCol w="693730"/>
                <a:gridCol w="1204723"/>
                <a:gridCol w="1214183"/>
                <a:gridCol w="1428451"/>
                <a:gridCol w="1142760"/>
                <a:gridCol w="1285606"/>
                <a:gridCol w="1071340"/>
              </a:tblGrid>
              <a:tr h="1080120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Год</a:t>
                      </a:r>
                    </a:p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Сеть</a:t>
                      </a:r>
                    </a:p>
                    <a:p>
                      <a:pPr marL="431800" indent="-2159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(ед</a:t>
                      </a: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.)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Количество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клубных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формиро</a:t>
                      </a: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-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ваний</a:t>
                      </a: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 </a:t>
                      </a: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</a:p>
                    <a:p>
                      <a:pPr marL="431800" indent="-215900" algn="ctr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Количество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участников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в них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Количество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проведенных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мероприятий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Из них </a:t>
                      </a: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 </a:t>
                      </a: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на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платной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основе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Количество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посетителей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ctr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Из них </a:t>
                      </a:r>
                      <a:endParaRPr lang="ru-RU" sz="1400" b="1" dirty="0" smtClean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детей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(ед</a:t>
                      </a: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.)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</a:tr>
              <a:tr h="639626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2022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6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71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1 331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908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332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122 552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27 776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  <a:tr h="639626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2023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6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71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1 331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972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402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141 530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40 716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  <a:tr h="639626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2024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5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71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1 344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939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418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173 923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48 416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458161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" y="714362"/>
            <a:ext cx="9144000" cy="418563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400" b="1" dirty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Мероприятия досуговых учреждений </a:t>
            </a:r>
            <a:r>
              <a:rPr lang="ru-RU" sz="3200" b="1" dirty="0">
                <a:latin typeface="Liberation Serif" pitchFamily="18" charset="0"/>
              </a:rPr>
              <a:t/>
            </a:r>
            <a:br>
              <a:rPr lang="ru-RU" sz="3200" b="1" dirty="0">
                <a:latin typeface="Liberation Serif" pitchFamily="18" charset="0"/>
              </a:rPr>
            </a:br>
            <a:endParaRPr lang="ru-RU" sz="2400" b="1" dirty="0">
              <a:solidFill>
                <a:srgbClr val="00206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063" y="2284654"/>
            <a:ext cx="1825857" cy="1369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48" y="2529276"/>
            <a:ext cx="2561325" cy="105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002" y="3788848"/>
            <a:ext cx="2782999" cy="1283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49" y="3725369"/>
            <a:ext cx="2252647" cy="1346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7421" y="894806"/>
            <a:ext cx="1830499" cy="1240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559" y="2356412"/>
            <a:ext cx="2488442" cy="1297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803500"/>
            <a:ext cx="3078252" cy="1292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3" y="967006"/>
            <a:ext cx="3373896" cy="1271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9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49" y="862538"/>
            <a:ext cx="1961069" cy="1480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614111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" y="714362"/>
            <a:ext cx="9144000" cy="418563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400" b="1" dirty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Мероприятия досуговых учреждений </a:t>
            </a:r>
            <a:r>
              <a:rPr lang="ru-RU" sz="3200" b="1" dirty="0">
                <a:latin typeface="Liberation Serif" pitchFamily="18" charset="0"/>
              </a:rPr>
              <a:t/>
            </a:r>
            <a:br>
              <a:rPr lang="ru-RU" sz="3200" b="1" dirty="0">
                <a:latin typeface="Liberation Serif" pitchFamily="18" charset="0"/>
              </a:rPr>
            </a:br>
            <a:endParaRPr lang="ru-RU" sz="2400" b="1" dirty="0">
              <a:solidFill>
                <a:srgbClr val="00206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7" y="929331"/>
            <a:ext cx="3086289" cy="1422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56" y="2406979"/>
            <a:ext cx="2086480" cy="1391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04" y="915566"/>
            <a:ext cx="2273348" cy="1332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6098" y="3690860"/>
            <a:ext cx="2236562" cy="1358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67" y="3882300"/>
            <a:ext cx="2647118" cy="1101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200" y="3798645"/>
            <a:ext cx="1610996" cy="1208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4280" y="946496"/>
            <a:ext cx="3115765" cy="1436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7961" y="2406979"/>
            <a:ext cx="938102" cy="1255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6946" y="3777696"/>
            <a:ext cx="1353099" cy="1226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000" y="2495507"/>
            <a:ext cx="1473953" cy="117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402" y="2495507"/>
            <a:ext cx="2341000" cy="1079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162865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" y="714362"/>
            <a:ext cx="9144000" cy="418563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000" b="1" dirty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Региональный концертный зал</a:t>
            </a:r>
            <a:r>
              <a:rPr lang="ru-RU" sz="2000" b="1" dirty="0">
                <a:solidFill>
                  <a:srgbClr val="00206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Liberation Serif" pitchFamily="18" charset="0"/>
              </a:rPr>
            </a:br>
            <a:endParaRPr lang="ru-RU" sz="2000" b="1" dirty="0">
              <a:solidFill>
                <a:srgbClr val="00206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99667"/>
            <a:ext cx="1512168" cy="2115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10" y="2766858"/>
            <a:ext cx="1648651" cy="2306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225" y="1347614"/>
            <a:ext cx="2160241" cy="3021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347613"/>
            <a:ext cx="2160241" cy="3021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677516"/>
            <a:ext cx="1400868" cy="19596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111" y="2764298"/>
            <a:ext cx="1557648" cy="2179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045124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7535"/>
            <a:ext cx="8568952" cy="360040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000" b="1" dirty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Ремонтные работы  в </a:t>
            </a:r>
            <a:r>
              <a:rPr lang="ru-RU" sz="2000" b="1" dirty="0" smtClean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Культурно-досуговом комплексе</a:t>
            </a:r>
            <a:endParaRPr lang="ru-RU" sz="2000" b="1" dirty="0">
              <a:solidFill>
                <a:srgbClr val="00206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175360"/>
            <a:ext cx="2577463" cy="3436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2003" y="1175360"/>
            <a:ext cx="2664296" cy="3552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944" y="1175361"/>
            <a:ext cx="2650404" cy="3533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06879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7535"/>
            <a:ext cx="8568952" cy="360040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000" b="1" dirty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Ремонтные работы  в </a:t>
            </a:r>
            <a:r>
              <a:rPr lang="ru-RU" sz="2000" b="1" dirty="0" smtClean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Централизованной клубной системе</a:t>
            </a:r>
            <a:endParaRPr lang="ru-RU" sz="2000" b="1" dirty="0">
              <a:solidFill>
                <a:srgbClr val="00206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10" y="1174652"/>
            <a:ext cx="3494009" cy="1311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944" y="1102437"/>
            <a:ext cx="1872630" cy="1404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5539" y="1102437"/>
            <a:ext cx="1256301" cy="1675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827" y="1116503"/>
            <a:ext cx="1737546" cy="1923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401" y="2693311"/>
            <a:ext cx="1688514" cy="2251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8643" y="2693313"/>
            <a:ext cx="1658783" cy="2211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808" y="3464767"/>
            <a:ext cx="3208713" cy="1479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247" y="3363838"/>
            <a:ext cx="1865126" cy="1580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845701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7535"/>
            <a:ext cx="8568952" cy="360040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000" b="1" dirty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Основные показатели деятельности театра кукол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4503637"/>
              </p:ext>
            </p:extLst>
          </p:nvPr>
        </p:nvGraphicFramePr>
        <p:xfrm>
          <a:off x="395536" y="1203598"/>
          <a:ext cx="8558607" cy="357613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283251"/>
                <a:gridCol w="1717779"/>
                <a:gridCol w="1839798"/>
                <a:gridCol w="1717779"/>
              </a:tblGrid>
              <a:tr h="7147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600" b="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2022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2023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2024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 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110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Количество спектаклей (ед.)</a:t>
                      </a:r>
                      <a:endParaRPr lang="ru-RU" sz="18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502</a:t>
                      </a:r>
                      <a:endParaRPr lang="ru-RU" sz="2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546</a:t>
                      </a:r>
                      <a:endParaRPr lang="ru-RU" sz="2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567</a:t>
                      </a:r>
                      <a:endParaRPr lang="ru-RU" sz="2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392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Новые или капитально-возобновленные постановки (ед.)</a:t>
                      </a:r>
                      <a:endParaRPr lang="ru-RU" sz="18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</a:t>
                      </a:r>
                      <a:endParaRPr lang="ru-RU" sz="2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</a:t>
                      </a:r>
                      <a:endParaRPr lang="ru-RU" sz="2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</a:t>
                      </a:r>
                      <a:endParaRPr lang="ru-RU" sz="2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110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Количество зрителей </a:t>
                      </a:r>
                      <a:endParaRPr lang="ru-RU" sz="1800" b="1" dirty="0" smtClean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(</a:t>
                      </a: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тыс. чел.)</a:t>
                      </a:r>
                      <a:endParaRPr lang="ru-RU" sz="18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00A0"/>
                          </a:solidFill>
                          <a:effectLst/>
                          <a:latin typeface="Liberation Serif"/>
                          <a:ea typeface="SimSun"/>
                          <a:cs typeface="Times New Roman"/>
                        </a:rPr>
                        <a:t>42,7</a:t>
                      </a:r>
                      <a:endParaRPr lang="ru-RU" sz="2800" b="1" dirty="0">
                        <a:solidFill>
                          <a:srgbClr val="0000A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00A0"/>
                          </a:solidFill>
                          <a:effectLst/>
                          <a:latin typeface="Liberation Serif"/>
                          <a:ea typeface="SimSun"/>
                          <a:cs typeface="Times New Roman"/>
                        </a:rPr>
                        <a:t>53,1</a:t>
                      </a:r>
                      <a:endParaRPr lang="ru-RU" sz="2800" b="1" dirty="0">
                        <a:solidFill>
                          <a:srgbClr val="0000A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00A0"/>
                          </a:solidFill>
                          <a:effectLst/>
                          <a:latin typeface="Liberation Serif"/>
                          <a:ea typeface="SimSun"/>
                          <a:cs typeface="Times New Roman"/>
                        </a:rPr>
                        <a:t>55,3</a:t>
                      </a:r>
                      <a:endParaRPr lang="ru-RU" sz="2800" b="1" dirty="0">
                        <a:solidFill>
                          <a:srgbClr val="0000A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432045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9144000" cy="65171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Новые постановки </a:t>
            </a:r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театра кукол</a:t>
            </a:r>
            <a:b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endParaRPr lang="ru-RU" sz="2400" b="1" dirty="0" smtClean="0">
              <a:solidFill>
                <a:srgbClr val="003366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93103"/>
            <a:ext cx="2040164" cy="2882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324" y="2000923"/>
            <a:ext cx="2107956" cy="2978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C:\Users\User\Desktop\Afisha-pro-Lelyu-i-Minku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793" y="2000923"/>
            <a:ext cx="2108618" cy="2978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119" y="707770"/>
            <a:ext cx="2400881" cy="3397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9144000" cy="65171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Новые постановки </a:t>
            </a:r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театра кукол</a:t>
            </a:r>
            <a:b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endParaRPr lang="ru-RU" sz="2400" b="1" dirty="0" smtClean="0">
              <a:solidFill>
                <a:srgbClr val="003366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33830"/>
            <a:ext cx="2577746" cy="3647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188098"/>
            <a:ext cx="2304256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376" y="1024188"/>
            <a:ext cx="2664296" cy="3770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219" y="1143210"/>
            <a:ext cx="2354791" cy="1766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92817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9144000" cy="651718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Гастрольная и фестивальная деятельность</a:t>
            </a:r>
            <a:r>
              <a:rPr lang="ru-RU" sz="2400" b="1" dirty="0">
                <a:latin typeface="Liberation Serif" pitchFamily="18" charset="0"/>
              </a:rPr>
              <a:t/>
            </a:r>
            <a:br>
              <a:rPr lang="ru-RU" sz="2400" b="1" dirty="0">
                <a:latin typeface="Liberation Serif" pitchFamily="18" charset="0"/>
              </a:rPr>
            </a:br>
            <a:endParaRPr lang="ru-RU" sz="2400" b="1" dirty="0" smtClean="0">
              <a:solidFill>
                <a:srgbClr val="C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77" y="891239"/>
            <a:ext cx="1934039" cy="1685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09" y="2765233"/>
            <a:ext cx="2233489" cy="2233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5261" y="3099566"/>
            <a:ext cx="2497932" cy="1873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016" y="3052043"/>
            <a:ext cx="2561296" cy="1920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128" y="888655"/>
            <a:ext cx="1656184" cy="2012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24088"/>
            <a:ext cx="2470139" cy="1727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6260" y="1059580"/>
            <a:ext cx="2208247" cy="1656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588124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9144000" cy="65171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Мероприятия </a:t>
            </a:r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театра кукол</a:t>
            </a:r>
            <a:b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endParaRPr lang="ru-RU" sz="2400" b="1" dirty="0" smtClean="0">
              <a:solidFill>
                <a:srgbClr val="003366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921726"/>
            <a:ext cx="2366912" cy="1091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551" y="3827707"/>
            <a:ext cx="2586160" cy="1192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9150" y="3149184"/>
            <a:ext cx="1309709" cy="185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83" y="915566"/>
            <a:ext cx="2160240" cy="1154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83" y="2201060"/>
            <a:ext cx="2113888" cy="1585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999847"/>
            <a:ext cx="2017877" cy="1513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795886"/>
            <a:ext cx="1596344" cy="1197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656" y="2714526"/>
            <a:ext cx="1441813" cy="1081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8897" y="2692909"/>
            <a:ext cx="1441814" cy="1081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041712"/>
            <a:ext cx="2017877" cy="1513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443" y="1041712"/>
            <a:ext cx="2049864" cy="1537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696912"/>
            <a:ext cx="1593299" cy="1008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46012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9144000" cy="65171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  <a:t>Уланова Наталья. Лучшая </a:t>
            </a:r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</a:rPr>
              <a:t>актёрская работа в театре </a:t>
            </a:r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  <a:t>кукол. </a:t>
            </a:r>
            <a:b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</a:br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  <a:t>Премия «Браво!»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028" y="1258383"/>
            <a:ext cx="5077252" cy="3589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01060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9144000" cy="651718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Основные показатели деятельности музея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380631"/>
              </p:ext>
            </p:extLst>
          </p:nvPr>
        </p:nvGraphicFramePr>
        <p:xfrm>
          <a:off x="395536" y="1203598"/>
          <a:ext cx="8352927" cy="357530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221613"/>
                <a:gridCol w="1710155"/>
                <a:gridCol w="1710155"/>
                <a:gridCol w="1711004"/>
              </a:tblGrid>
              <a:tr h="2481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400" b="1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Liberation Serif" pitchFamily="18" charset="0"/>
                        </a:rPr>
                        <a:t>2022</a:t>
                      </a:r>
                      <a:endParaRPr lang="ru-RU" sz="24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Liberation Serif" pitchFamily="18" charset="0"/>
                        </a:rPr>
                        <a:t>2023</a:t>
                      </a:r>
                      <a:endParaRPr lang="ru-RU" sz="24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Liberation Serif" pitchFamily="18" charset="0"/>
                        </a:rPr>
                        <a:t>2024</a:t>
                      </a:r>
                      <a:endParaRPr lang="ru-RU" sz="24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131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Основной фонд: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 общее количество (ед.)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206 349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206 </a:t>
                      </a: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914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207 656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78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Новые поступления (ед.)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541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540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585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78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Количество посетителей (тыс. чел.)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99 990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106 981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109 889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78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Количество экскурсий (ед.)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1 235</a:t>
                      </a:r>
                      <a:endParaRPr lang="ru-RU" sz="24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1 461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1 331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131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Научно-просветительские мероприятия (ед.)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692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782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907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78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Количество выставок (ед.)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80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80</a:t>
                      </a:r>
                      <a:endParaRPr lang="ru-RU" sz="24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80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74232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9144000" cy="651718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      Мероприятия </a:t>
            </a:r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музея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162906"/>
            <a:ext cx="1636924" cy="1578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536" y="3055782"/>
            <a:ext cx="2641820" cy="1857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90" y="831988"/>
            <a:ext cx="1967338" cy="1863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043086"/>
            <a:ext cx="2823004" cy="1882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90" y="3027932"/>
            <a:ext cx="2808312" cy="18726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150825"/>
            <a:ext cx="3453366" cy="1578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631" y="721004"/>
            <a:ext cx="1100625" cy="1994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88070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9144000" cy="651718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      Мероприятия </a:t>
            </a:r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музея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0715" y="3603718"/>
            <a:ext cx="2534384" cy="1306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857" y="1907250"/>
            <a:ext cx="2326573" cy="1551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33" y="685073"/>
            <a:ext cx="2585763" cy="1222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352" y="3574684"/>
            <a:ext cx="2051856" cy="1368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0" y="3543799"/>
            <a:ext cx="1913073" cy="1434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857" y="691648"/>
            <a:ext cx="2323641" cy="1100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81" y="2104356"/>
            <a:ext cx="2376264" cy="1250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241924"/>
            <a:ext cx="2736304" cy="2052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33" y="3503295"/>
            <a:ext cx="1944216" cy="1458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57027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71486"/>
            <a:ext cx="7848872" cy="41608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      Ремонты  в музее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2795208"/>
            <a:ext cx="1016224" cy="2214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860" y="1275606"/>
            <a:ext cx="2721325" cy="3628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903" y="658169"/>
            <a:ext cx="1495874" cy="1994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9108" y="2795208"/>
            <a:ext cx="1660553" cy="2214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53" y="660426"/>
            <a:ext cx="2785962" cy="2089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199" y="2965800"/>
            <a:ext cx="2649633" cy="1987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69697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9144000" cy="651718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Организация предоставления дополнительного образования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183506"/>
            <a:ext cx="2764099" cy="1687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223722"/>
            <a:ext cx="3169396" cy="164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536" y="3658321"/>
            <a:ext cx="3373548" cy="1341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126" y="1192051"/>
            <a:ext cx="2516665" cy="1678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555" y="3447091"/>
            <a:ext cx="1539845" cy="1559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 descr="D:\фото\Планы, отчёты, программы, доклады\2024 отчёты\Отчёты 2024\05.02.2025 отчёт на аппаратном\фото\фото ДХорш\FRj9ieRYOCU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12060"/>
            <a:ext cx="1495028" cy="1616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2952" y="3651870"/>
            <a:ext cx="1942046" cy="1301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30068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8964488" cy="344080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</a:rPr>
              <a:t>Участие в конкурсах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9785515"/>
              </p:ext>
            </p:extLst>
          </p:nvPr>
        </p:nvGraphicFramePr>
        <p:xfrm>
          <a:off x="107504" y="987575"/>
          <a:ext cx="8856984" cy="392901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186066"/>
                <a:gridCol w="2186066"/>
                <a:gridCol w="2391980"/>
                <a:gridCol w="2092872"/>
              </a:tblGrid>
              <a:tr h="3600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Liberation Serif" pitchFamily="18" charset="0"/>
                        </a:rPr>
                        <a:t>Наименование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2022 год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2023 год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Liberation Serif" pitchFamily="18" charset="0"/>
                        </a:rPr>
                        <a:t>2024 год</a:t>
                      </a:r>
                      <a:endParaRPr lang="ru-RU" sz="1800" b="1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137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ДМШ № 1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 37 конкурсов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 144 диплома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55  конкурсов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136 дипломов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56 конкурсов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173 дипломов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137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Liberation Serif" pitchFamily="18" charset="0"/>
                        </a:rPr>
                        <a:t>ДМШ № 3</a:t>
                      </a:r>
                      <a:endParaRPr lang="ru-RU" sz="1800" b="1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37 конкурсов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137 дипломов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107 конкурсов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205 дипломов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124 конкурса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262 диплома</a:t>
                      </a:r>
                      <a:endParaRPr lang="ru-RU" sz="1800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137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Liberation Serif" pitchFamily="18" charset="0"/>
                        </a:rPr>
                        <a:t>ДХШ</a:t>
                      </a:r>
                      <a:endParaRPr lang="ru-RU" sz="1800" b="1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40 конкурсов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129 дипломов</a:t>
                      </a:r>
                      <a:endParaRPr lang="ru-RU" sz="18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43 конкурса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163 диплома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41 конкурс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225 дипломов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137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Liberation Serif" pitchFamily="18" charset="0"/>
                        </a:rPr>
                        <a:t>ДХорШ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80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44 конкурса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239 дипломов</a:t>
                      </a:r>
                      <a:endParaRPr lang="ru-RU" sz="18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59 конкурсов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220 дипломов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44 конкурса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160 дипломов</a:t>
                      </a:r>
                      <a:endParaRPr lang="ru-RU" sz="1800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137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Liberation Serif" pitchFamily="18" charset="0"/>
                        </a:rPr>
                        <a:t>ИТОГО:</a:t>
                      </a:r>
                      <a:endParaRPr lang="ru-RU" sz="1800" b="1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158 конкурсов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649 дипломов</a:t>
                      </a:r>
                      <a:endParaRPr lang="ru-RU" sz="18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264 конкурса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724 диплома</a:t>
                      </a:r>
                      <a:endParaRPr lang="ru-RU" sz="18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265 конкурсов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820 дипломов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16102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8964488" cy="344080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  <a:t>Награды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843" y="640085"/>
            <a:ext cx="1496382" cy="2116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349" y="3158893"/>
            <a:ext cx="1432207" cy="1909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687539"/>
            <a:ext cx="1584176" cy="2112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D:\фото\Планы, отчёты, программы, доклады\2024 отчёты\Отчёты 2024\05.02.2025 отчёт на аппаратном\фото\Фото ДХШ для формы 033\IMG-20250122-WA002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645482"/>
            <a:ext cx="1546246" cy="2229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3921" y="2894266"/>
            <a:ext cx="1468496" cy="2103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018536"/>
            <a:ext cx="1431135" cy="2024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8013" y="699542"/>
            <a:ext cx="1478483" cy="2088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915566"/>
            <a:ext cx="1512168" cy="2138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7136" y="2961916"/>
            <a:ext cx="1471168" cy="2080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664" y="2886582"/>
            <a:ext cx="1523509" cy="2181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40709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8964488" cy="344080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  <a:t>Ремонтные работы, приобретения  ДШИ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203599"/>
            <a:ext cx="1884258" cy="1417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3241" y="1016236"/>
            <a:ext cx="1382149" cy="1842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912978"/>
            <a:ext cx="1636440" cy="2181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8220" y="815910"/>
            <a:ext cx="1512168" cy="201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172" y="1129630"/>
            <a:ext cx="1180847" cy="1574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172" y="3009780"/>
            <a:ext cx="1027167" cy="1988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458" y="3175978"/>
            <a:ext cx="1754981" cy="1809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865" y="984743"/>
            <a:ext cx="1480593" cy="1864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Рисунок 10" descr="C:\Users\music\Downloads\IMG-20240625-WA0012.jpg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956769"/>
            <a:ext cx="1584176" cy="20748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898657"/>
            <a:ext cx="1627984" cy="2164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31345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8964488" cy="344080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  <a:t>Краснотурьинская феерия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098" y="940459"/>
            <a:ext cx="2448272" cy="1678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18" y="3787913"/>
            <a:ext cx="2592287" cy="1220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114" y="627534"/>
            <a:ext cx="1609580" cy="1528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5960" y="3719177"/>
            <a:ext cx="2189709" cy="1357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72" y="2337774"/>
            <a:ext cx="2458241" cy="1267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098" y="2695743"/>
            <a:ext cx="2526711" cy="1164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5" y="814125"/>
            <a:ext cx="2520279" cy="1341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237058"/>
            <a:ext cx="1749232" cy="1411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2724" y="3919476"/>
            <a:ext cx="2510929" cy="1157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33180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8964488" cy="344080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  <a:t>Время сказочных затей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562" y="987574"/>
            <a:ext cx="2811363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218" y="987574"/>
            <a:ext cx="1487511" cy="2387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721305"/>
            <a:ext cx="1072117" cy="2325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56" y="3507854"/>
            <a:ext cx="1931172" cy="1513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39" y="2976023"/>
            <a:ext cx="1368152" cy="2045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974" y="3727005"/>
            <a:ext cx="2500501" cy="1294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422" y="627534"/>
            <a:ext cx="1668053" cy="3001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35" y="746056"/>
            <a:ext cx="1528809" cy="210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472" y="2725063"/>
            <a:ext cx="2030656" cy="2215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51074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8964488" cy="344080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</a:rPr>
              <a:t>Ф</a:t>
            </a:r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  <a:t>инансирование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002090"/>
            <a:ext cx="8712968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Бюджет учреждений культуры всего </a:t>
            </a: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358 460 300 </a:t>
            </a:r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руб</a:t>
            </a: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., из </a:t>
            </a:r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них:</a:t>
            </a:r>
            <a:endParaRPr lang="ru-RU" sz="3200" b="1" dirty="0">
              <a:solidFill>
                <a:srgbClr val="003366"/>
              </a:solidFill>
              <a:latin typeface="Liberation Serif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Местный </a:t>
            </a: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бюджет – </a:t>
            </a: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332 083 300 </a:t>
            </a:r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руб</a:t>
            </a: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.</a:t>
            </a:r>
            <a:br>
              <a:rPr lang="ru-RU" sz="32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Федеральный и областной бюджет </a:t>
            </a:r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– </a:t>
            </a:r>
          </a:p>
          <a:p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</a:rPr>
              <a:t>21</a:t>
            </a: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 827 800 </a:t>
            </a:r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руб</a:t>
            </a: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.</a:t>
            </a:r>
            <a:br>
              <a:rPr lang="ru-RU" sz="32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Исполнение – </a:t>
            </a:r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97,4</a:t>
            </a: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%</a:t>
            </a:r>
            <a:r>
              <a:rPr lang="ru-RU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46345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8964488" cy="344080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Курсы повышения квалификации</a:t>
            </a:r>
            <a:endParaRPr lang="ru-RU" sz="2400" b="1" dirty="0" smtClean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002090"/>
            <a:ext cx="8064896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прошли  </a:t>
            </a:r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</a:rPr>
              <a:t>102 </a:t>
            </a: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работника, из них:</a:t>
            </a:r>
            <a:b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</a:b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преподаватели  ДШИ   –  </a:t>
            </a:r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</a:rPr>
              <a:t>32  человека;</a:t>
            </a: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/>
            </a:r>
            <a:b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</a:b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специалисты  музея – 6</a:t>
            </a:r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</a:rPr>
              <a:t> </a:t>
            </a: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человек;</a:t>
            </a:r>
            <a:b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</a:b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специалисты досуговой сферы – </a:t>
            </a:r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</a:rPr>
              <a:t>22 человека;</a:t>
            </a: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/>
            </a:r>
            <a:b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</a:b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специалисты театра кукол – </a:t>
            </a:r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</a:rPr>
              <a:t>20 </a:t>
            </a: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человек;</a:t>
            </a:r>
            <a:b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</a:b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специалисты библиотек – </a:t>
            </a:r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</a:rPr>
              <a:t>22 человека</a:t>
            </a: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/>
            </a:r>
            <a:b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1432136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71486"/>
            <a:ext cx="8856984" cy="70412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Выполнение основных показателей </a:t>
            </a:r>
            <a:b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национального проекта «Культура»</a:t>
            </a:r>
            <a:endParaRPr lang="ru-RU" sz="2400" b="1" dirty="0" smtClean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002090"/>
            <a:ext cx="885698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endParaRPr lang="ru-RU" b="1" dirty="0" smtClean="0">
              <a:solidFill>
                <a:srgbClr val="003366"/>
              </a:solidFill>
              <a:latin typeface="Liberation Serif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Посещение культурных мероприятий:</a:t>
            </a:r>
          </a:p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план - </a:t>
            </a:r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  <a:t>505 572, факт </a:t>
            </a:r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</a:rPr>
              <a:t>– 538 </a:t>
            </a:r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  <a:t>521, выполнение 106,52 %;</a:t>
            </a:r>
          </a:p>
          <a:p>
            <a:endParaRPr lang="ru-RU" sz="2400" b="1" dirty="0" smtClean="0">
              <a:solidFill>
                <a:srgbClr val="003366"/>
              </a:solidFill>
              <a:latin typeface="Liberation Serif" pitchFamily="18" charset="0"/>
            </a:endParaRPr>
          </a:p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  <a:t>Проект «Творческие люди» - 20 человек прошли КПК,  100 %;</a:t>
            </a:r>
          </a:p>
          <a:p>
            <a:endParaRPr lang="ru-RU" sz="2400" b="1" dirty="0" smtClean="0">
              <a:solidFill>
                <a:srgbClr val="003366"/>
              </a:solidFill>
              <a:latin typeface="Liberation Serif" pitchFamily="18" charset="0"/>
            </a:endParaRPr>
          </a:p>
          <a:p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</a:rPr>
              <a:t>Проект «Цифровая культура» - посещение портала Культура </a:t>
            </a:r>
            <a:r>
              <a:rPr lang="ru-RU" sz="2400" b="1" dirty="0" err="1">
                <a:solidFill>
                  <a:srgbClr val="003366"/>
                </a:solidFill>
                <a:latin typeface="Liberation Serif" pitchFamily="18" charset="0"/>
              </a:rPr>
              <a:t>Урала.РФ</a:t>
            </a:r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</a:rPr>
              <a:t>  </a:t>
            </a:r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  <a:t>план – 1500, факт – 1901, выполнение 126,7 %.</a:t>
            </a:r>
            <a:endParaRPr lang="ru-RU" sz="2400" b="1" dirty="0">
              <a:solidFill>
                <a:srgbClr val="003366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3502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71486"/>
            <a:ext cx="8856984" cy="70412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Реализация президентского проекта «Пушкинская карта»</a:t>
            </a:r>
            <a:endParaRPr lang="ru-RU" sz="2400" b="1" dirty="0" smtClean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2358" y="1203598"/>
            <a:ext cx="86101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Проведено 890 мероприятий </a:t>
            </a:r>
          </a:p>
          <a:p>
            <a:endParaRPr lang="ru-RU" sz="2400" b="1" dirty="0" smtClean="0">
              <a:solidFill>
                <a:srgbClr val="003366"/>
              </a:solidFill>
              <a:latin typeface="Liberation Serif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Посещаемость 12 550 человек</a:t>
            </a:r>
            <a:endParaRPr lang="ru-RU" sz="2400" b="1" dirty="0">
              <a:solidFill>
                <a:srgbClr val="003366"/>
              </a:solidFill>
              <a:latin typeface="Liberation Serif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59" y="2721488"/>
            <a:ext cx="6242050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49170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33810"/>
            <a:ext cx="8229600" cy="209748"/>
          </a:xfrm>
        </p:spPr>
        <p:txBody>
          <a:bodyPr>
            <a:normAutofit fontScale="90000"/>
          </a:bodyPr>
          <a:lstStyle/>
          <a:p>
            <a:pPr marL="0" indent="0">
              <a:spcBef>
                <a:spcPts val="0"/>
              </a:spcBef>
            </a:pPr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>Задачи на 2025 год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915567"/>
            <a:ext cx="878497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2060"/>
                </a:solidFill>
                <a:latin typeface="Liberation Serif" pitchFamily="18" charset="0"/>
              </a:rPr>
              <a:t>обеспечение оптимальных условий доступа граждан к культурным ценностям и возможности  реализации их творческого потенциала в сфере культуры и искусства, обеспечение качества услуг; </a:t>
            </a:r>
          </a:p>
          <a:p>
            <a:r>
              <a:rPr lang="ru-RU" sz="1600" b="1" dirty="0">
                <a:solidFill>
                  <a:srgbClr val="002060"/>
                </a:solidFill>
                <a:latin typeface="Liberation Serif" pitchFamily="18" charset="0"/>
              </a:rPr>
              <a:t>в</a:t>
            </a:r>
            <a:r>
              <a:rPr lang="ru-RU" sz="1600" b="1" dirty="0" smtClean="0">
                <a:solidFill>
                  <a:srgbClr val="002060"/>
                </a:solidFill>
                <a:latin typeface="Liberation Serif" pitchFamily="18" charset="0"/>
              </a:rPr>
              <a:t>ыполнение показателей </a:t>
            </a:r>
            <a:r>
              <a:rPr lang="ru-RU" sz="1600" b="1" dirty="0">
                <a:solidFill>
                  <a:srgbClr val="002060"/>
                </a:solidFill>
                <a:latin typeface="Liberation Serif" pitchFamily="18" charset="0"/>
              </a:rPr>
              <a:t>национального проекта «Семья» и входящего в него регионального проекта «Семейные ценности и инфраструктура культуры (Культура для </a:t>
            </a:r>
            <a:r>
              <a:rPr lang="ru-RU" sz="1600" b="1">
                <a:solidFill>
                  <a:srgbClr val="002060"/>
                </a:solidFill>
                <a:latin typeface="Liberation Serif" pitchFamily="18" charset="0"/>
              </a:rPr>
              <a:t>семьи</a:t>
            </a:r>
            <a:r>
              <a:rPr lang="ru-RU" sz="1600" b="1" smtClean="0">
                <a:solidFill>
                  <a:srgbClr val="002060"/>
                </a:solidFill>
                <a:latin typeface="Liberation Serif" pitchFamily="18" charset="0"/>
              </a:rPr>
              <a:t>)»; </a:t>
            </a:r>
            <a:endParaRPr lang="ru-RU" sz="1600" b="1" dirty="0">
              <a:solidFill>
                <a:srgbClr val="002060"/>
              </a:solidFill>
              <a:latin typeface="Liberation Serif" pitchFamily="18" charset="0"/>
            </a:endParaRPr>
          </a:p>
          <a:p>
            <a:r>
              <a:rPr lang="ru-RU" sz="1600" b="1" dirty="0">
                <a:solidFill>
                  <a:srgbClr val="002060"/>
                </a:solidFill>
                <a:latin typeface="Liberation Serif" pitchFamily="18" charset="0"/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  <a:latin typeface="Liberation Serif" pitchFamily="18" charset="0"/>
              </a:rPr>
              <a:t>привлечение </a:t>
            </a:r>
            <a:r>
              <a:rPr lang="ru-RU" sz="1600" b="1" dirty="0">
                <a:solidFill>
                  <a:srgbClr val="002060"/>
                </a:solidFill>
                <a:latin typeface="Liberation Serif" pitchFamily="18" charset="0"/>
              </a:rPr>
              <a:t>учреждениями культуры внебюджетных средств в рамках реализации мероприятий по Пушкинской карте, грантовых конкурсов, оказания платных услуг;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Liberation Serif" pitchFamily="18" charset="0"/>
              </a:rPr>
              <a:t>обновление </a:t>
            </a:r>
            <a:r>
              <a:rPr lang="ru-RU" sz="1600" b="1" dirty="0">
                <a:solidFill>
                  <a:srgbClr val="002060"/>
                </a:solidFill>
                <a:latin typeface="Liberation Serif" pitchFamily="18" charset="0"/>
              </a:rPr>
              <a:t>репертуара театра кукол, создание 2 спектаклей в рамках программы «Театры малых городов России»;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Liberation Serif" pitchFamily="18" charset="0"/>
              </a:rPr>
              <a:t>замена </a:t>
            </a:r>
            <a:r>
              <a:rPr lang="ru-RU" sz="1600" b="1" dirty="0">
                <a:solidFill>
                  <a:srgbClr val="002060"/>
                </a:solidFill>
                <a:latin typeface="Liberation Serif" pitchFamily="18" charset="0"/>
              </a:rPr>
              <a:t>пожарной сигнализации в театре кукол, аварийного освещения в помещениях библиотек и музея;</a:t>
            </a:r>
          </a:p>
          <a:p>
            <a:r>
              <a:rPr lang="ru-RU" sz="1600" b="1" dirty="0">
                <a:solidFill>
                  <a:srgbClr val="002060"/>
                </a:solidFill>
                <a:latin typeface="Liberation Serif" pitchFamily="18" charset="0"/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  <a:latin typeface="Liberation Serif" pitchFamily="18" charset="0"/>
              </a:rPr>
              <a:t>проведение торжественных мероприятий, посвящённых </a:t>
            </a:r>
            <a:r>
              <a:rPr lang="ru-RU" sz="1600" b="1" dirty="0">
                <a:solidFill>
                  <a:srgbClr val="002060"/>
                </a:solidFill>
                <a:latin typeface="Liberation Serif" pitchFamily="18" charset="0"/>
              </a:rPr>
              <a:t>50-летнему юбилею детской хореографической школы,  70 летию детской музыкальной школы № 1, </a:t>
            </a:r>
            <a:r>
              <a:rPr lang="ru-RU" sz="1600" b="1" dirty="0" smtClean="0">
                <a:solidFill>
                  <a:srgbClr val="002060"/>
                </a:solidFill>
                <a:latin typeface="Liberation Serif" pitchFamily="18" charset="0"/>
              </a:rPr>
              <a:t> 80 </a:t>
            </a:r>
            <a:r>
              <a:rPr lang="ru-RU" sz="1600" b="1" dirty="0">
                <a:solidFill>
                  <a:srgbClr val="002060"/>
                </a:solidFill>
                <a:latin typeface="Liberation Serif" pitchFamily="18" charset="0"/>
              </a:rPr>
              <a:t>– летию библиотечной системы, 100 – летию Дома культуры «Горняк»;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Liberation Serif" pitchFamily="18" charset="0"/>
              </a:rPr>
              <a:t>проведение </a:t>
            </a:r>
            <a:r>
              <a:rPr lang="ru-RU" sz="1600" b="1" dirty="0">
                <a:solidFill>
                  <a:srgbClr val="002060"/>
                </a:solidFill>
                <a:latin typeface="Liberation Serif" pitchFamily="18" charset="0"/>
              </a:rPr>
              <a:t>мероприятий к 80-летию Победы в Великой Отечественной войне 1941-1945 </a:t>
            </a:r>
            <a:r>
              <a:rPr lang="ru-RU" sz="1600" b="1" dirty="0" err="1" smtClean="0">
                <a:solidFill>
                  <a:srgbClr val="002060"/>
                </a:solidFill>
                <a:latin typeface="Liberation Serif" pitchFamily="18" charset="0"/>
              </a:rPr>
              <a:t>г.г</a:t>
            </a:r>
            <a:r>
              <a:rPr lang="ru-RU" sz="1600" b="1" dirty="0" smtClean="0">
                <a:solidFill>
                  <a:srgbClr val="002060"/>
                </a:solidFill>
                <a:latin typeface="Liberation Serif" pitchFamily="18" charset="0"/>
              </a:rPr>
              <a:t>.</a:t>
            </a:r>
            <a:endParaRPr lang="ru-RU" sz="1600" b="1" dirty="0">
              <a:solidFill>
                <a:srgbClr val="002060"/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78596"/>
            <a:ext cx="8229600" cy="263184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 СПАСИБО ЗА ВНИМАНИЕ!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366380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3160</TotalTime>
  <Words>713</Words>
  <Application>Microsoft Office PowerPoint</Application>
  <PresentationFormat>Экран (16:9)</PresentationFormat>
  <Paragraphs>248</Paragraphs>
  <Slides>34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Презентация PowerPoint</vt:lpstr>
      <vt:lpstr>Презентация PowerPoint</vt:lpstr>
      <vt:lpstr>Презентация PowerPoint</vt:lpstr>
      <vt:lpstr>Основные показатели деятельности библиотек</vt:lpstr>
      <vt:lpstr>Мероприятия Централизованной библиотечной системы</vt:lpstr>
      <vt:lpstr>Ремонты и приобретения</vt:lpstr>
      <vt:lpstr>Основные показатели культурно-досуговых учреждений </vt:lpstr>
      <vt:lpstr>Мероприятия досуговых учреждений  </vt:lpstr>
      <vt:lpstr>Мероприятия досуговых учреждений  </vt:lpstr>
      <vt:lpstr>Региональный концертный зал </vt:lpstr>
      <vt:lpstr>Ремонтные работы  в Культурно-досуговом комплексе</vt:lpstr>
      <vt:lpstr>Ремонтные работы  в Централизованной клубной системе</vt:lpstr>
      <vt:lpstr>Основные показатели деятельности театра кукол</vt:lpstr>
      <vt:lpstr>Новые постановки театра кукол </vt:lpstr>
      <vt:lpstr>Новые постановки театра кукол </vt:lpstr>
      <vt:lpstr>Гастрольная и фестивальная деятельность </vt:lpstr>
      <vt:lpstr>Мероприятия театра кукол </vt:lpstr>
      <vt:lpstr>Уланова Наталья. Лучшая актёрская работа в театре кукол.  Премия «Браво!»</vt:lpstr>
      <vt:lpstr>Основные показатели деятельности музея</vt:lpstr>
      <vt:lpstr>      Мероприятия музея</vt:lpstr>
      <vt:lpstr>      Мероприятия музея</vt:lpstr>
      <vt:lpstr>      Ремонты  в музее</vt:lpstr>
      <vt:lpstr>Организация предоставления дополнительного образования</vt:lpstr>
      <vt:lpstr>Участие в конкурсах</vt:lpstr>
      <vt:lpstr>Награды</vt:lpstr>
      <vt:lpstr>Ремонтные работы, приобретения  ДШИ</vt:lpstr>
      <vt:lpstr>Краснотурьинская феерия</vt:lpstr>
      <vt:lpstr>Время сказочных затей</vt:lpstr>
      <vt:lpstr>Финансирование</vt:lpstr>
      <vt:lpstr>Курсы повышения квалификации</vt:lpstr>
      <vt:lpstr>Выполнение основных показателей  национального проекта «Культура»</vt:lpstr>
      <vt:lpstr>Реализация президентского проекта «Пушкинская карта»</vt:lpstr>
      <vt:lpstr>Задачи на 2025 год</vt:lpstr>
      <vt:lpstr> 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Verstka</dc:creator>
  <cp:lastModifiedBy>Тукмакова Ольга Николаевна</cp:lastModifiedBy>
  <cp:revision>350</cp:revision>
  <dcterms:created xsi:type="dcterms:W3CDTF">2017-08-23T12:06:50Z</dcterms:created>
  <dcterms:modified xsi:type="dcterms:W3CDTF">2025-02-03T06:41:46Z</dcterms:modified>
</cp:coreProperties>
</file>