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8"/>
  </p:notesMasterIdLst>
  <p:sldIdLst>
    <p:sldId id="256" r:id="rId2"/>
    <p:sldId id="298" r:id="rId3"/>
    <p:sldId id="331" r:id="rId4"/>
    <p:sldId id="317" r:id="rId5"/>
    <p:sldId id="297" r:id="rId6"/>
    <p:sldId id="301" r:id="rId7"/>
    <p:sldId id="332" r:id="rId8"/>
    <p:sldId id="321" r:id="rId9"/>
    <p:sldId id="333" r:id="rId10"/>
    <p:sldId id="334" r:id="rId11"/>
    <p:sldId id="335" r:id="rId12"/>
    <p:sldId id="336" r:id="rId13"/>
    <p:sldId id="302" r:id="rId14"/>
    <p:sldId id="303" r:id="rId15"/>
    <p:sldId id="318" r:id="rId16"/>
    <p:sldId id="337" r:id="rId17"/>
    <p:sldId id="304" r:id="rId18"/>
    <p:sldId id="305" r:id="rId19"/>
    <p:sldId id="306" r:id="rId20"/>
    <p:sldId id="282" r:id="rId21"/>
    <p:sldId id="328" r:id="rId22"/>
    <p:sldId id="330" r:id="rId23"/>
    <p:sldId id="320" r:id="rId24"/>
    <p:sldId id="308" r:id="rId25"/>
    <p:sldId id="309" r:id="rId26"/>
    <p:sldId id="325" r:id="rId27"/>
    <p:sldId id="310" r:id="rId28"/>
    <p:sldId id="311" r:id="rId29"/>
    <p:sldId id="312" r:id="rId30"/>
    <p:sldId id="342" r:id="rId31"/>
    <p:sldId id="341" r:id="rId32"/>
    <p:sldId id="319" r:id="rId33"/>
    <p:sldId id="313" r:id="rId34"/>
    <p:sldId id="339" r:id="rId35"/>
    <p:sldId id="288" r:id="rId36"/>
    <p:sldId id="273" r:id="rId37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11007A"/>
    <a:srgbClr val="0000A0"/>
    <a:srgbClr val="321C82"/>
    <a:srgbClr val="E20000"/>
    <a:srgbClr val="E002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1" autoAdjust="0"/>
    <p:restoredTop sz="97436" autoAdjust="0"/>
  </p:normalViewPr>
  <p:slideViewPr>
    <p:cSldViewPr>
      <p:cViewPr varScale="1">
        <p:scale>
          <a:sx n="147" d="100"/>
          <a:sy n="147" d="100"/>
        </p:scale>
        <p:origin x="222" y="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377CA0-056F-46E4-97F0-D63B8205F1F5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1128B75-7BAD-48B2-B1BB-9DC93E6BE5F8}">
      <dgm:prSet phldrT="[Текст]" custT="1"/>
      <dgm:spPr/>
      <dgm:t>
        <a:bodyPr/>
        <a:lstStyle/>
        <a:p>
          <a:r>
            <a:rPr lang="ru-RU" sz="1800" b="1" smtClean="0">
              <a:latin typeface="Liberation Serif" pitchFamily="18" charset="0"/>
            </a:rPr>
            <a:t>Всего </a:t>
          </a:r>
          <a:r>
            <a:rPr lang="ru-RU" sz="1800" b="1" smtClean="0">
              <a:latin typeface="Liberation Serif" pitchFamily="18" charset="0"/>
            </a:rPr>
            <a:t>392 </a:t>
          </a:r>
          <a:r>
            <a:rPr lang="ru-RU" sz="1800" b="1" dirty="0" smtClean="0">
              <a:latin typeface="Liberation Serif" pitchFamily="18" charset="0"/>
            </a:rPr>
            <a:t>человек</a:t>
          </a:r>
          <a:endParaRPr lang="ru-RU" sz="1800" b="1" dirty="0">
            <a:latin typeface="Liberation Serif" pitchFamily="18" charset="0"/>
          </a:endParaRPr>
        </a:p>
      </dgm:t>
    </dgm:pt>
    <dgm:pt modelId="{956D2A6B-C619-4A91-A6C8-EFFFC1A29C13}" type="parTrans" cxnId="{DA462CE8-32B2-4BFD-B695-2FFE660CD2A8}">
      <dgm:prSet/>
      <dgm:spPr/>
      <dgm:t>
        <a:bodyPr/>
        <a:lstStyle/>
        <a:p>
          <a:endParaRPr lang="ru-RU"/>
        </a:p>
      </dgm:t>
    </dgm:pt>
    <dgm:pt modelId="{89785478-C522-462E-BA7B-4E0BA917FAD6}" type="sibTrans" cxnId="{DA462CE8-32B2-4BFD-B695-2FFE660CD2A8}">
      <dgm:prSet/>
      <dgm:spPr/>
      <dgm:t>
        <a:bodyPr/>
        <a:lstStyle/>
        <a:p>
          <a:endParaRPr lang="ru-RU"/>
        </a:p>
      </dgm:t>
    </dgm:pt>
    <dgm:pt modelId="{92A883C7-E212-4559-B1A8-325362D97174}">
      <dgm:prSet phldrT="[Текст]" custT="1"/>
      <dgm:spPr/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ДШИ  4 юр. лица,             5 сетевых ед.,  </a:t>
          </a:r>
          <a:r>
            <a:rPr lang="ru-RU" sz="1400" b="1" dirty="0" smtClean="0">
              <a:latin typeface="Liberation Serif" pitchFamily="18" charset="0"/>
            </a:rPr>
            <a:t>121 </a:t>
          </a:r>
          <a:r>
            <a:rPr lang="ru-RU" sz="1400" b="1" dirty="0" smtClean="0">
              <a:latin typeface="Liberation Serif" pitchFamily="18" charset="0"/>
            </a:rPr>
            <a:t>чел.</a:t>
          </a:r>
          <a:endParaRPr lang="ru-RU" sz="1400" b="1" dirty="0">
            <a:latin typeface="Liberation Serif" pitchFamily="18" charset="0"/>
          </a:endParaRPr>
        </a:p>
      </dgm:t>
    </dgm:pt>
    <dgm:pt modelId="{AE1D2921-5651-4614-BE14-D415F5BEF698}" type="parTrans" cxnId="{987E78A9-84B1-4DD7-99AF-2C6FDC36869A}">
      <dgm:prSet/>
      <dgm:spPr/>
      <dgm:t>
        <a:bodyPr/>
        <a:lstStyle/>
        <a:p>
          <a:endParaRPr lang="ru-RU"/>
        </a:p>
      </dgm:t>
    </dgm:pt>
    <dgm:pt modelId="{11E56BFF-DEC6-4199-90E6-4AF40557419C}" type="sibTrans" cxnId="{987E78A9-84B1-4DD7-99AF-2C6FDC36869A}">
      <dgm:prSet/>
      <dgm:spPr/>
      <dgm:t>
        <a:bodyPr/>
        <a:lstStyle/>
        <a:p>
          <a:endParaRPr lang="ru-RU"/>
        </a:p>
      </dgm:t>
    </dgm:pt>
    <dgm:pt modelId="{2C2AEE9A-764F-451E-8F28-81FE271EDC7C}">
      <dgm:prSet phldrT="[Текст]" custT="1"/>
      <dgm:spPr/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Учреждения культуры     5 юр. лиц, 16 сетевых ед.,</a:t>
          </a:r>
        </a:p>
        <a:p>
          <a:r>
            <a:rPr lang="ru-RU" sz="1400" b="1" dirty="0" smtClean="0">
              <a:latin typeface="Liberation Serif" pitchFamily="18" charset="0"/>
            </a:rPr>
            <a:t> </a:t>
          </a:r>
          <a:r>
            <a:rPr lang="ru-RU" sz="1400" b="1" dirty="0" smtClean="0">
              <a:latin typeface="Liberation Serif" pitchFamily="18" charset="0"/>
            </a:rPr>
            <a:t>209 </a:t>
          </a:r>
          <a:r>
            <a:rPr lang="ru-RU" sz="1400" b="1" dirty="0" smtClean="0">
              <a:latin typeface="Liberation Serif" pitchFamily="18" charset="0"/>
            </a:rPr>
            <a:t>чел.</a:t>
          </a:r>
          <a:endParaRPr lang="ru-RU" sz="1400" b="1" dirty="0">
            <a:latin typeface="Liberation Serif" pitchFamily="18" charset="0"/>
          </a:endParaRPr>
        </a:p>
      </dgm:t>
    </dgm:pt>
    <dgm:pt modelId="{7EA329B7-3AE7-4F24-9AB4-694781DC8225}" type="parTrans" cxnId="{F16A6034-BB4B-4238-B1B4-F6F0270234E4}">
      <dgm:prSet/>
      <dgm:spPr/>
      <dgm:t>
        <a:bodyPr/>
        <a:lstStyle/>
        <a:p>
          <a:endParaRPr lang="ru-RU"/>
        </a:p>
      </dgm:t>
    </dgm:pt>
    <dgm:pt modelId="{7D700E7E-7D11-478C-82A5-438392C0947F}" type="sibTrans" cxnId="{F16A6034-BB4B-4238-B1B4-F6F0270234E4}">
      <dgm:prSet/>
      <dgm:spPr/>
      <dgm:t>
        <a:bodyPr/>
        <a:lstStyle/>
        <a:p>
          <a:endParaRPr lang="ru-RU"/>
        </a:p>
      </dgm:t>
    </dgm:pt>
    <dgm:pt modelId="{0D95690F-9C82-408F-9668-17DCD2385A2B}">
      <dgm:prSet phldrT="[Текст]" custT="1"/>
      <dgm:spPr/>
      <dgm:t>
        <a:bodyPr/>
        <a:lstStyle/>
        <a:p>
          <a:r>
            <a:rPr lang="ru-RU" sz="1400" b="1" dirty="0" smtClean="0">
              <a:latin typeface="Liberation Serif" pitchFamily="18" charset="0"/>
            </a:rPr>
            <a:t>МКУ «УОФКДМУК» </a:t>
          </a:r>
          <a:r>
            <a:rPr lang="ru-RU" sz="1400" b="1" dirty="0" smtClean="0">
              <a:latin typeface="Liberation Serif" pitchFamily="18" charset="0"/>
            </a:rPr>
            <a:t>62 </a:t>
          </a:r>
          <a:r>
            <a:rPr lang="ru-RU" sz="1400" b="1" dirty="0" smtClean="0">
              <a:latin typeface="Liberation Serif" pitchFamily="18" charset="0"/>
            </a:rPr>
            <a:t>чел., из них бухгалтерия 13 чел.</a:t>
          </a:r>
          <a:endParaRPr lang="ru-RU" sz="1400" b="1" dirty="0">
            <a:latin typeface="Liberation Serif" pitchFamily="18" charset="0"/>
          </a:endParaRPr>
        </a:p>
      </dgm:t>
    </dgm:pt>
    <dgm:pt modelId="{296352F5-0395-49DD-8844-3885700C7764}" type="parTrans" cxnId="{424091E1-6868-4AF2-9388-83521BB4BF3D}">
      <dgm:prSet/>
      <dgm:spPr/>
      <dgm:t>
        <a:bodyPr/>
        <a:lstStyle/>
        <a:p>
          <a:endParaRPr lang="ru-RU"/>
        </a:p>
      </dgm:t>
    </dgm:pt>
    <dgm:pt modelId="{EEA84B37-94F4-4795-A6DB-2813DF3B6439}" type="sibTrans" cxnId="{424091E1-6868-4AF2-9388-83521BB4BF3D}">
      <dgm:prSet/>
      <dgm:spPr/>
      <dgm:t>
        <a:bodyPr/>
        <a:lstStyle/>
        <a:p>
          <a:endParaRPr lang="ru-RU"/>
        </a:p>
      </dgm:t>
    </dgm:pt>
    <dgm:pt modelId="{8E155D20-C3F2-4A9D-B8B1-B95C02F55481}" type="pres">
      <dgm:prSet presAssocID="{85377CA0-056F-46E4-97F0-D63B8205F1F5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DC8E60C-3D45-4793-AD48-C82E6DC2871B}" type="pres">
      <dgm:prSet presAssocID="{61128B75-7BAD-48B2-B1BB-9DC93E6BE5F8}" presName="root1" presStyleCnt="0"/>
      <dgm:spPr/>
    </dgm:pt>
    <dgm:pt modelId="{34330307-273B-41DB-9DD9-0A02A0422113}" type="pres">
      <dgm:prSet presAssocID="{61128B75-7BAD-48B2-B1BB-9DC93E6BE5F8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D5016B8-9C35-4CDF-9A9B-1209476621C5}" type="pres">
      <dgm:prSet presAssocID="{61128B75-7BAD-48B2-B1BB-9DC93E6BE5F8}" presName="level2hierChild" presStyleCnt="0"/>
      <dgm:spPr/>
    </dgm:pt>
    <dgm:pt modelId="{DBBB94FB-7229-4D09-9DF7-4755CA74F75E}" type="pres">
      <dgm:prSet presAssocID="{AE1D2921-5651-4614-BE14-D415F5BEF698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4D1D6F98-7D5D-41AB-AF53-E7E759A20E61}" type="pres">
      <dgm:prSet presAssocID="{AE1D2921-5651-4614-BE14-D415F5BEF69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3DA79228-2EC9-4505-B4ED-728F1452A39A}" type="pres">
      <dgm:prSet presAssocID="{92A883C7-E212-4559-B1A8-325362D97174}" presName="root2" presStyleCnt="0"/>
      <dgm:spPr/>
    </dgm:pt>
    <dgm:pt modelId="{8B260FF7-A8FF-4B7B-873E-F5F644F376D0}" type="pres">
      <dgm:prSet presAssocID="{92A883C7-E212-4559-B1A8-325362D97174}" presName="LevelTwoTextNode" presStyleLbl="node2" presStyleIdx="0" presStyleCnt="3" custScaleX="177396" custScaleY="16465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DC48EAA-1E67-42A2-A28D-28C41B0E3184}" type="pres">
      <dgm:prSet presAssocID="{92A883C7-E212-4559-B1A8-325362D97174}" presName="level3hierChild" presStyleCnt="0"/>
      <dgm:spPr/>
    </dgm:pt>
    <dgm:pt modelId="{5FEFB1EE-4393-4F5B-B453-1805710957FD}" type="pres">
      <dgm:prSet presAssocID="{7EA329B7-3AE7-4F24-9AB4-694781DC8225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9DC7C37B-9FE3-45DC-A598-9B990B41C61A}" type="pres">
      <dgm:prSet presAssocID="{7EA329B7-3AE7-4F24-9AB4-694781DC8225}" presName="connTx" presStyleLbl="parChTrans1D2" presStyleIdx="1" presStyleCnt="3"/>
      <dgm:spPr/>
      <dgm:t>
        <a:bodyPr/>
        <a:lstStyle/>
        <a:p>
          <a:endParaRPr lang="ru-RU"/>
        </a:p>
      </dgm:t>
    </dgm:pt>
    <dgm:pt modelId="{3E2711CA-2C8B-4534-9F0F-130119FE9A9E}" type="pres">
      <dgm:prSet presAssocID="{2C2AEE9A-764F-451E-8F28-81FE271EDC7C}" presName="root2" presStyleCnt="0"/>
      <dgm:spPr/>
    </dgm:pt>
    <dgm:pt modelId="{135777BD-266F-40E9-9463-B0F449BC57AE}" type="pres">
      <dgm:prSet presAssocID="{2C2AEE9A-764F-451E-8F28-81FE271EDC7C}" presName="LevelTwoTextNode" presStyleLbl="node2" presStyleIdx="1" presStyleCnt="3" custScaleX="178837" custScaleY="195383" custLinFactNeighborX="24358" custLinFactNeighborY="-2180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4E5D8D-75D4-4C25-81F4-876E931855FA}" type="pres">
      <dgm:prSet presAssocID="{2C2AEE9A-764F-451E-8F28-81FE271EDC7C}" presName="level3hierChild" presStyleCnt="0"/>
      <dgm:spPr/>
    </dgm:pt>
    <dgm:pt modelId="{D714EBD1-D9A6-4E36-96E9-638EB22F1E1F}" type="pres">
      <dgm:prSet presAssocID="{296352F5-0395-49DD-8844-3885700C7764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1B845885-A14D-4915-8FD6-922A903A3009}" type="pres">
      <dgm:prSet presAssocID="{296352F5-0395-49DD-8844-3885700C7764}" presName="connTx" presStyleLbl="parChTrans1D2" presStyleIdx="2" presStyleCnt="3"/>
      <dgm:spPr/>
      <dgm:t>
        <a:bodyPr/>
        <a:lstStyle/>
        <a:p>
          <a:endParaRPr lang="ru-RU"/>
        </a:p>
      </dgm:t>
    </dgm:pt>
    <dgm:pt modelId="{CE7BB5C3-D3D9-4A80-9E5B-0FC373F42908}" type="pres">
      <dgm:prSet presAssocID="{0D95690F-9C82-408F-9668-17DCD2385A2B}" presName="root2" presStyleCnt="0"/>
      <dgm:spPr/>
    </dgm:pt>
    <dgm:pt modelId="{823264A7-9CBB-4D0B-B68E-63659AF4292A}" type="pres">
      <dgm:prSet presAssocID="{0D95690F-9C82-408F-9668-17DCD2385A2B}" presName="LevelTwoTextNode" presStyleLbl="node2" presStyleIdx="2" presStyleCnt="3" custScaleX="160018" custScaleY="1575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08EBEF-E557-45D2-8401-867D85F1EEED}" type="pres">
      <dgm:prSet presAssocID="{0D95690F-9C82-408F-9668-17DCD2385A2B}" presName="level3hierChild" presStyleCnt="0"/>
      <dgm:spPr/>
    </dgm:pt>
  </dgm:ptLst>
  <dgm:cxnLst>
    <dgm:cxn modelId="{EF5EFD40-519D-42CD-8F31-3868ABE6C32F}" type="presOf" srcId="{296352F5-0395-49DD-8844-3885700C7764}" destId="{D714EBD1-D9A6-4E36-96E9-638EB22F1E1F}" srcOrd="0" destOrd="0" presId="urn:microsoft.com/office/officeart/2008/layout/HorizontalMultiLevelHierarchy"/>
    <dgm:cxn modelId="{14136D82-659C-4C59-B4BB-103683D45947}" type="presOf" srcId="{92A883C7-E212-4559-B1A8-325362D97174}" destId="{8B260FF7-A8FF-4B7B-873E-F5F644F376D0}" srcOrd="0" destOrd="0" presId="urn:microsoft.com/office/officeart/2008/layout/HorizontalMultiLevelHierarchy"/>
    <dgm:cxn modelId="{30499992-8301-47BA-9A05-381A1CE5AB14}" type="presOf" srcId="{7EA329B7-3AE7-4F24-9AB4-694781DC8225}" destId="{5FEFB1EE-4393-4F5B-B453-1805710957FD}" srcOrd="0" destOrd="0" presId="urn:microsoft.com/office/officeart/2008/layout/HorizontalMultiLevelHierarchy"/>
    <dgm:cxn modelId="{424091E1-6868-4AF2-9388-83521BB4BF3D}" srcId="{61128B75-7BAD-48B2-B1BB-9DC93E6BE5F8}" destId="{0D95690F-9C82-408F-9668-17DCD2385A2B}" srcOrd="2" destOrd="0" parTransId="{296352F5-0395-49DD-8844-3885700C7764}" sibTransId="{EEA84B37-94F4-4795-A6DB-2813DF3B6439}"/>
    <dgm:cxn modelId="{E97EEE7B-49C3-4C58-A65D-02602C3DF8A1}" type="presOf" srcId="{85377CA0-056F-46E4-97F0-D63B8205F1F5}" destId="{8E155D20-C3F2-4A9D-B8B1-B95C02F55481}" srcOrd="0" destOrd="0" presId="urn:microsoft.com/office/officeart/2008/layout/HorizontalMultiLevelHierarchy"/>
    <dgm:cxn modelId="{DA462CE8-32B2-4BFD-B695-2FFE660CD2A8}" srcId="{85377CA0-056F-46E4-97F0-D63B8205F1F5}" destId="{61128B75-7BAD-48B2-B1BB-9DC93E6BE5F8}" srcOrd="0" destOrd="0" parTransId="{956D2A6B-C619-4A91-A6C8-EFFFC1A29C13}" sibTransId="{89785478-C522-462E-BA7B-4E0BA917FAD6}"/>
    <dgm:cxn modelId="{A16FBBA6-4042-40A9-AED0-411CAF5D2AEC}" type="presOf" srcId="{2C2AEE9A-764F-451E-8F28-81FE271EDC7C}" destId="{135777BD-266F-40E9-9463-B0F449BC57AE}" srcOrd="0" destOrd="0" presId="urn:microsoft.com/office/officeart/2008/layout/HorizontalMultiLevelHierarchy"/>
    <dgm:cxn modelId="{8A3E3888-1AB2-40B4-99C8-AF3A6EA86EA7}" type="presOf" srcId="{61128B75-7BAD-48B2-B1BB-9DC93E6BE5F8}" destId="{34330307-273B-41DB-9DD9-0A02A0422113}" srcOrd="0" destOrd="0" presId="urn:microsoft.com/office/officeart/2008/layout/HorizontalMultiLevelHierarchy"/>
    <dgm:cxn modelId="{1731C1E8-E0E5-4490-914A-D66DB5ED1B04}" type="presOf" srcId="{296352F5-0395-49DD-8844-3885700C7764}" destId="{1B845885-A14D-4915-8FD6-922A903A3009}" srcOrd="1" destOrd="0" presId="urn:microsoft.com/office/officeart/2008/layout/HorizontalMultiLevelHierarchy"/>
    <dgm:cxn modelId="{F16A6034-BB4B-4238-B1B4-F6F0270234E4}" srcId="{61128B75-7BAD-48B2-B1BB-9DC93E6BE5F8}" destId="{2C2AEE9A-764F-451E-8F28-81FE271EDC7C}" srcOrd="1" destOrd="0" parTransId="{7EA329B7-3AE7-4F24-9AB4-694781DC8225}" sibTransId="{7D700E7E-7D11-478C-82A5-438392C0947F}"/>
    <dgm:cxn modelId="{987E78A9-84B1-4DD7-99AF-2C6FDC36869A}" srcId="{61128B75-7BAD-48B2-B1BB-9DC93E6BE5F8}" destId="{92A883C7-E212-4559-B1A8-325362D97174}" srcOrd="0" destOrd="0" parTransId="{AE1D2921-5651-4614-BE14-D415F5BEF698}" sibTransId="{11E56BFF-DEC6-4199-90E6-4AF40557419C}"/>
    <dgm:cxn modelId="{F8FD950E-730E-445E-9B17-1A76AF70CD5B}" type="presOf" srcId="{AE1D2921-5651-4614-BE14-D415F5BEF698}" destId="{4D1D6F98-7D5D-41AB-AF53-E7E759A20E61}" srcOrd="1" destOrd="0" presId="urn:microsoft.com/office/officeart/2008/layout/HorizontalMultiLevelHierarchy"/>
    <dgm:cxn modelId="{DA04050A-25BC-432E-AF97-4E98E56D018B}" type="presOf" srcId="{AE1D2921-5651-4614-BE14-D415F5BEF698}" destId="{DBBB94FB-7229-4D09-9DF7-4755CA74F75E}" srcOrd="0" destOrd="0" presId="urn:microsoft.com/office/officeart/2008/layout/HorizontalMultiLevelHierarchy"/>
    <dgm:cxn modelId="{C28A5E6E-65EE-4CBC-ACDC-8479205B4956}" type="presOf" srcId="{0D95690F-9C82-408F-9668-17DCD2385A2B}" destId="{823264A7-9CBB-4D0B-B68E-63659AF4292A}" srcOrd="0" destOrd="0" presId="urn:microsoft.com/office/officeart/2008/layout/HorizontalMultiLevelHierarchy"/>
    <dgm:cxn modelId="{C359524D-16D7-4BD0-A7F0-AD00101F33A4}" type="presOf" srcId="{7EA329B7-3AE7-4F24-9AB4-694781DC8225}" destId="{9DC7C37B-9FE3-45DC-A598-9B990B41C61A}" srcOrd="1" destOrd="0" presId="urn:microsoft.com/office/officeart/2008/layout/HorizontalMultiLevelHierarchy"/>
    <dgm:cxn modelId="{33793657-E223-4BD1-BC01-728D42EE5FB8}" type="presParOf" srcId="{8E155D20-C3F2-4A9D-B8B1-B95C02F55481}" destId="{0DC8E60C-3D45-4793-AD48-C82E6DC2871B}" srcOrd="0" destOrd="0" presId="urn:microsoft.com/office/officeart/2008/layout/HorizontalMultiLevelHierarchy"/>
    <dgm:cxn modelId="{6E3DB42E-DD35-41C2-8020-36289F0DACAA}" type="presParOf" srcId="{0DC8E60C-3D45-4793-AD48-C82E6DC2871B}" destId="{34330307-273B-41DB-9DD9-0A02A0422113}" srcOrd="0" destOrd="0" presId="urn:microsoft.com/office/officeart/2008/layout/HorizontalMultiLevelHierarchy"/>
    <dgm:cxn modelId="{2617AC2D-229C-4328-B9B5-46C15BA666C4}" type="presParOf" srcId="{0DC8E60C-3D45-4793-AD48-C82E6DC2871B}" destId="{6D5016B8-9C35-4CDF-9A9B-1209476621C5}" srcOrd="1" destOrd="0" presId="urn:microsoft.com/office/officeart/2008/layout/HorizontalMultiLevelHierarchy"/>
    <dgm:cxn modelId="{48A857D1-1CD4-4E4C-ADD1-9C8CBF233DB6}" type="presParOf" srcId="{6D5016B8-9C35-4CDF-9A9B-1209476621C5}" destId="{DBBB94FB-7229-4D09-9DF7-4755CA74F75E}" srcOrd="0" destOrd="0" presId="urn:microsoft.com/office/officeart/2008/layout/HorizontalMultiLevelHierarchy"/>
    <dgm:cxn modelId="{633F1D09-9412-43CD-8BD1-E39AFA562B04}" type="presParOf" srcId="{DBBB94FB-7229-4D09-9DF7-4755CA74F75E}" destId="{4D1D6F98-7D5D-41AB-AF53-E7E759A20E61}" srcOrd="0" destOrd="0" presId="urn:microsoft.com/office/officeart/2008/layout/HorizontalMultiLevelHierarchy"/>
    <dgm:cxn modelId="{0DFAE019-7224-4759-A72C-79B44ABE3ADB}" type="presParOf" srcId="{6D5016B8-9C35-4CDF-9A9B-1209476621C5}" destId="{3DA79228-2EC9-4505-B4ED-728F1452A39A}" srcOrd="1" destOrd="0" presId="urn:microsoft.com/office/officeart/2008/layout/HorizontalMultiLevelHierarchy"/>
    <dgm:cxn modelId="{4E63B2C9-1D5F-4459-B78F-3D301770AD32}" type="presParOf" srcId="{3DA79228-2EC9-4505-B4ED-728F1452A39A}" destId="{8B260FF7-A8FF-4B7B-873E-F5F644F376D0}" srcOrd="0" destOrd="0" presId="urn:microsoft.com/office/officeart/2008/layout/HorizontalMultiLevelHierarchy"/>
    <dgm:cxn modelId="{0E8A3B25-A565-4FFE-945E-03E1725AADAA}" type="presParOf" srcId="{3DA79228-2EC9-4505-B4ED-728F1452A39A}" destId="{2DC48EAA-1E67-42A2-A28D-28C41B0E3184}" srcOrd="1" destOrd="0" presId="urn:microsoft.com/office/officeart/2008/layout/HorizontalMultiLevelHierarchy"/>
    <dgm:cxn modelId="{15C8B297-C6E1-4332-93FB-6853DC8B43CD}" type="presParOf" srcId="{6D5016B8-9C35-4CDF-9A9B-1209476621C5}" destId="{5FEFB1EE-4393-4F5B-B453-1805710957FD}" srcOrd="2" destOrd="0" presId="urn:microsoft.com/office/officeart/2008/layout/HorizontalMultiLevelHierarchy"/>
    <dgm:cxn modelId="{BE968BBB-5A74-4B9E-B327-C7641D3042FB}" type="presParOf" srcId="{5FEFB1EE-4393-4F5B-B453-1805710957FD}" destId="{9DC7C37B-9FE3-45DC-A598-9B990B41C61A}" srcOrd="0" destOrd="0" presId="urn:microsoft.com/office/officeart/2008/layout/HorizontalMultiLevelHierarchy"/>
    <dgm:cxn modelId="{3815E8D6-C286-47E7-8C0D-D39B4430184B}" type="presParOf" srcId="{6D5016B8-9C35-4CDF-9A9B-1209476621C5}" destId="{3E2711CA-2C8B-4534-9F0F-130119FE9A9E}" srcOrd="3" destOrd="0" presId="urn:microsoft.com/office/officeart/2008/layout/HorizontalMultiLevelHierarchy"/>
    <dgm:cxn modelId="{CC68DA28-01B0-41C4-B2EA-7B8679C87180}" type="presParOf" srcId="{3E2711CA-2C8B-4534-9F0F-130119FE9A9E}" destId="{135777BD-266F-40E9-9463-B0F449BC57AE}" srcOrd="0" destOrd="0" presId="urn:microsoft.com/office/officeart/2008/layout/HorizontalMultiLevelHierarchy"/>
    <dgm:cxn modelId="{F189325C-773C-4F5A-A205-8AB69B882DC2}" type="presParOf" srcId="{3E2711CA-2C8B-4534-9F0F-130119FE9A9E}" destId="{5A4E5D8D-75D4-4C25-81F4-876E931855FA}" srcOrd="1" destOrd="0" presId="urn:microsoft.com/office/officeart/2008/layout/HorizontalMultiLevelHierarchy"/>
    <dgm:cxn modelId="{758C9FD7-D745-4473-B3A6-F5F5F01C0876}" type="presParOf" srcId="{6D5016B8-9C35-4CDF-9A9B-1209476621C5}" destId="{D714EBD1-D9A6-4E36-96E9-638EB22F1E1F}" srcOrd="4" destOrd="0" presId="urn:microsoft.com/office/officeart/2008/layout/HorizontalMultiLevelHierarchy"/>
    <dgm:cxn modelId="{57298D7B-10A9-4C03-9D02-CE27A9E76616}" type="presParOf" srcId="{D714EBD1-D9A6-4E36-96E9-638EB22F1E1F}" destId="{1B845885-A14D-4915-8FD6-922A903A3009}" srcOrd="0" destOrd="0" presId="urn:microsoft.com/office/officeart/2008/layout/HorizontalMultiLevelHierarchy"/>
    <dgm:cxn modelId="{F940FD4A-4D05-4AAD-BDF5-6D6BE977F938}" type="presParOf" srcId="{6D5016B8-9C35-4CDF-9A9B-1209476621C5}" destId="{CE7BB5C3-D3D9-4A80-9E5B-0FC373F42908}" srcOrd="5" destOrd="0" presId="urn:microsoft.com/office/officeart/2008/layout/HorizontalMultiLevelHierarchy"/>
    <dgm:cxn modelId="{440402D2-7724-4B8A-B0AC-101A047EF148}" type="presParOf" srcId="{CE7BB5C3-D3D9-4A80-9E5B-0FC373F42908}" destId="{823264A7-9CBB-4D0B-B68E-63659AF4292A}" srcOrd="0" destOrd="0" presId="urn:microsoft.com/office/officeart/2008/layout/HorizontalMultiLevelHierarchy"/>
    <dgm:cxn modelId="{CB1270F0-2855-4C61-985B-A5A5C75500AA}" type="presParOf" srcId="{CE7BB5C3-D3D9-4A80-9E5B-0FC373F42908}" destId="{DD08EBEF-E557-45D2-8401-867D85F1EEED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14EBD1-D9A6-4E36-96E9-638EB22F1E1F}">
      <dsp:nvSpPr>
        <dsp:cNvPr id="0" name=""/>
        <dsp:cNvSpPr/>
      </dsp:nvSpPr>
      <dsp:spPr>
        <a:xfrm>
          <a:off x="367912" y="1368152"/>
          <a:ext cx="239235" cy="7476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9617" y="0"/>
              </a:lnTo>
              <a:lnTo>
                <a:pt x="119617" y="747676"/>
              </a:lnTo>
              <a:lnTo>
                <a:pt x="239235" y="7476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7905" y="1722364"/>
        <a:ext cx="39250" cy="39250"/>
      </dsp:txXfrm>
    </dsp:sp>
    <dsp:sp modelId="{5FEFB1EE-4393-4F5B-B453-1805710957FD}">
      <dsp:nvSpPr>
        <dsp:cNvPr id="0" name=""/>
        <dsp:cNvSpPr/>
      </dsp:nvSpPr>
      <dsp:spPr>
        <a:xfrm>
          <a:off x="367912" y="1255934"/>
          <a:ext cx="2424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112217"/>
              </a:moveTo>
              <a:lnTo>
                <a:pt x="121229" y="112217"/>
              </a:lnTo>
              <a:lnTo>
                <a:pt x="121229" y="45720"/>
              </a:lnTo>
              <a:lnTo>
                <a:pt x="242459" y="4572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82857" y="1295369"/>
        <a:ext cx="12570" cy="12570"/>
      </dsp:txXfrm>
    </dsp:sp>
    <dsp:sp modelId="{DBBB94FB-7229-4D09-9DF7-4755CA74F75E}">
      <dsp:nvSpPr>
        <dsp:cNvPr id="0" name=""/>
        <dsp:cNvSpPr/>
      </dsp:nvSpPr>
      <dsp:spPr>
        <a:xfrm>
          <a:off x="367912" y="633502"/>
          <a:ext cx="239235" cy="734649"/>
        </a:xfrm>
        <a:custGeom>
          <a:avLst/>
          <a:gdLst/>
          <a:ahLst/>
          <a:cxnLst/>
          <a:rect l="0" t="0" r="0" b="0"/>
          <a:pathLst>
            <a:path>
              <a:moveTo>
                <a:pt x="0" y="734649"/>
              </a:moveTo>
              <a:lnTo>
                <a:pt x="119617" y="734649"/>
              </a:lnTo>
              <a:lnTo>
                <a:pt x="119617" y="0"/>
              </a:lnTo>
              <a:lnTo>
                <a:pt x="239235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468215" y="981511"/>
        <a:ext cx="38631" cy="38631"/>
      </dsp:txXfrm>
    </dsp:sp>
    <dsp:sp modelId="{34330307-273B-41DB-9DD9-0A02A0422113}">
      <dsp:nvSpPr>
        <dsp:cNvPr id="0" name=""/>
        <dsp:cNvSpPr/>
      </dsp:nvSpPr>
      <dsp:spPr>
        <a:xfrm rot="16200000">
          <a:off x="-774139" y="1185807"/>
          <a:ext cx="1919415" cy="3646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>
              <a:latin typeface="Liberation Serif" pitchFamily="18" charset="0"/>
            </a:rPr>
            <a:t>Всего </a:t>
          </a:r>
          <a:r>
            <a:rPr lang="ru-RU" sz="1800" b="1" kern="1200" smtClean="0">
              <a:latin typeface="Liberation Serif" pitchFamily="18" charset="0"/>
            </a:rPr>
            <a:t>392 </a:t>
          </a:r>
          <a:r>
            <a:rPr lang="ru-RU" sz="1800" b="1" kern="1200" dirty="0" smtClean="0">
              <a:latin typeface="Liberation Serif" pitchFamily="18" charset="0"/>
            </a:rPr>
            <a:t>человек</a:t>
          </a:r>
          <a:endParaRPr lang="ru-RU" sz="1800" b="1" kern="1200" dirty="0">
            <a:latin typeface="Liberation Serif" pitchFamily="18" charset="0"/>
          </a:endParaRPr>
        </a:p>
      </dsp:txBody>
      <dsp:txXfrm>
        <a:off x="-774139" y="1185807"/>
        <a:ext cx="1919415" cy="364688"/>
      </dsp:txXfrm>
    </dsp:sp>
    <dsp:sp modelId="{8B260FF7-A8FF-4B7B-873E-F5F644F376D0}">
      <dsp:nvSpPr>
        <dsp:cNvPr id="0" name=""/>
        <dsp:cNvSpPr/>
      </dsp:nvSpPr>
      <dsp:spPr>
        <a:xfrm>
          <a:off x="607148" y="333268"/>
          <a:ext cx="2121974" cy="60046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ДШИ  4 юр. лица,             5 сетевых ед.,  </a:t>
          </a:r>
          <a:r>
            <a:rPr lang="ru-RU" sz="1400" b="1" kern="1200" dirty="0" smtClean="0">
              <a:latin typeface="Liberation Serif" pitchFamily="18" charset="0"/>
            </a:rPr>
            <a:t>121 </a:t>
          </a:r>
          <a:r>
            <a:rPr lang="ru-RU" sz="1400" b="1" kern="1200" dirty="0" smtClean="0">
              <a:latin typeface="Liberation Serif" pitchFamily="18" charset="0"/>
            </a:rPr>
            <a:t>чел.</a:t>
          </a:r>
          <a:endParaRPr lang="ru-RU" sz="1400" b="1" kern="1200" dirty="0">
            <a:latin typeface="Liberation Serif" pitchFamily="18" charset="0"/>
          </a:endParaRPr>
        </a:p>
      </dsp:txBody>
      <dsp:txXfrm>
        <a:off x="607148" y="333268"/>
        <a:ext cx="2121974" cy="600467"/>
      </dsp:txXfrm>
    </dsp:sp>
    <dsp:sp modelId="{135777BD-266F-40E9-9463-B0F449BC57AE}">
      <dsp:nvSpPr>
        <dsp:cNvPr id="0" name=""/>
        <dsp:cNvSpPr/>
      </dsp:nvSpPr>
      <dsp:spPr>
        <a:xfrm>
          <a:off x="610372" y="945384"/>
          <a:ext cx="2139211" cy="7125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Учреждения культуры     5 юр. лиц, 16 сетевых ед.,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 </a:t>
          </a:r>
          <a:r>
            <a:rPr lang="ru-RU" sz="1400" b="1" kern="1200" dirty="0" smtClean="0">
              <a:latin typeface="Liberation Serif" pitchFamily="18" charset="0"/>
            </a:rPr>
            <a:t>209 </a:t>
          </a:r>
          <a:r>
            <a:rPr lang="ru-RU" sz="1400" b="1" kern="1200" dirty="0" smtClean="0">
              <a:latin typeface="Liberation Serif" pitchFamily="18" charset="0"/>
            </a:rPr>
            <a:t>чел.</a:t>
          </a:r>
          <a:endParaRPr lang="ru-RU" sz="1400" b="1" kern="1200" dirty="0">
            <a:latin typeface="Liberation Serif" pitchFamily="18" charset="0"/>
          </a:endParaRPr>
        </a:p>
      </dsp:txBody>
      <dsp:txXfrm>
        <a:off x="610372" y="945384"/>
        <a:ext cx="2139211" cy="712540"/>
      </dsp:txXfrm>
    </dsp:sp>
    <dsp:sp modelId="{823264A7-9CBB-4D0B-B68E-63659AF4292A}">
      <dsp:nvSpPr>
        <dsp:cNvPr id="0" name=""/>
        <dsp:cNvSpPr/>
      </dsp:nvSpPr>
      <dsp:spPr>
        <a:xfrm>
          <a:off x="607148" y="1828620"/>
          <a:ext cx="1914102" cy="57441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latin typeface="Liberation Serif" pitchFamily="18" charset="0"/>
            </a:rPr>
            <a:t>МКУ «УОФКДМУК» </a:t>
          </a:r>
          <a:r>
            <a:rPr lang="ru-RU" sz="1400" b="1" kern="1200" dirty="0" smtClean="0">
              <a:latin typeface="Liberation Serif" pitchFamily="18" charset="0"/>
            </a:rPr>
            <a:t>62 </a:t>
          </a:r>
          <a:r>
            <a:rPr lang="ru-RU" sz="1400" b="1" kern="1200" dirty="0" smtClean="0">
              <a:latin typeface="Liberation Serif" pitchFamily="18" charset="0"/>
            </a:rPr>
            <a:t>чел., из них бухгалтерия 13 чел.</a:t>
          </a:r>
          <a:endParaRPr lang="ru-RU" sz="1400" b="1" kern="1200" dirty="0">
            <a:latin typeface="Liberation Serif" pitchFamily="18" charset="0"/>
          </a:endParaRPr>
        </a:p>
      </dsp:txBody>
      <dsp:txXfrm>
        <a:off x="607148" y="1828620"/>
        <a:ext cx="1914102" cy="5744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716E-3DCB-4E14-A7B1-4ABEDF13F574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B5B27D-2E9E-4EC8-B445-77B6E3B50AE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148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466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5732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799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468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844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18963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B5B27D-2E9E-4EC8-B445-77B6E3B50AE7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837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8440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946240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502828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01704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07623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218768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921493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421076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153040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1726883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127937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CE717-C3BF-4D51-BF3F-ABEB183E0C17}" type="datetimeFigureOut">
              <a:rPr lang="ru-RU" smtClean="0"/>
              <a:pPr/>
              <a:t>02.02.2026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A17787-0068-4C97-B0E6-FB1CB8EA9CB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29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12" Type="http://schemas.openxmlformats.org/officeDocument/2006/relationships/image" Target="../media/image7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15" Type="http://schemas.openxmlformats.org/officeDocument/2006/relationships/image" Target="../media/image10.jpeg"/><Relationship Id="rId10" Type="http://schemas.openxmlformats.org/officeDocument/2006/relationships/image" Target="../media/image5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jpeg"/><Relationship Id="rId1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10" Type="http://schemas.openxmlformats.org/officeDocument/2006/relationships/image" Target="../media/image57.png"/><Relationship Id="rId4" Type="http://schemas.openxmlformats.org/officeDocument/2006/relationships/image" Target="../media/image51.jpeg"/><Relationship Id="rId9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68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12" Type="http://schemas.openxmlformats.org/officeDocument/2006/relationships/image" Target="../media/image6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Relationship Id="rId14" Type="http://schemas.openxmlformats.org/officeDocument/2006/relationships/image" Target="../media/image6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80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12" Type="http://schemas.openxmlformats.org/officeDocument/2006/relationships/image" Target="../media/image7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72.jp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Relationship Id="rId14" Type="http://schemas.openxmlformats.org/officeDocument/2006/relationships/image" Target="../media/image8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13" Type="http://schemas.openxmlformats.org/officeDocument/2006/relationships/image" Target="../media/image98.jpeg"/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12" Type="http://schemas.openxmlformats.org/officeDocument/2006/relationships/image" Target="../media/image9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11" Type="http://schemas.openxmlformats.org/officeDocument/2006/relationships/image" Target="../media/image96.jpeg"/><Relationship Id="rId5" Type="http://schemas.openxmlformats.org/officeDocument/2006/relationships/image" Target="../media/image90.png"/><Relationship Id="rId10" Type="http://schemas.openxmlformats.org/officeDocument/2006/relationships/image" Target="../media/image95.jpeg"/><Relationship Id="rId4" Type="http://schemas.openxmlformats.org/officeDocument/2006/relationships/image" Target="../media/image89.jpeg"/><Relationship Id="rId9" Type="http://schemas.openxmlformats.org/officeDocument/2006/relationships/image" Target="../media/image94.jpeg"/><Relationship Id="rId14" Type="http://schemas.openxmlformats.org/officeDocument/2006/relationships/image" Target="../media/image9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7" Type="http://schemas.openxmlformats.org/officeDocument/2006/relationships/image" Target="../media/image10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03.jpeg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jpeg"/><Relationship Id="rId3" Type="http://schemas.openxmlformats.org/officeDocument/2006/relationships/image" Target="../media/image105.jpeg"/><Relationship Id="rId7" Type="http://schemas.openxmlformats.org/officeDocument/2006/relationships/image" Target="../media/image10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08.jpeg"/><Relationship Id="rId11" Type="http://schemas.openxmlformats.org/officeDocument/2006/relationships/image" Target="../media/image113.jpeg"/><Relationship Id="rId5" Type="http://schemas.openxmlformats.org/officeDocument/2006/relationships/image" Target="../media/image107.jpeg"/><Relationship Id="rId10" Type="http://schemas.openxmlformats.org/officeDocument/2006/relationships/image" Target="../media/image112.jpeg"/><Relationship Id="rId4" Type="http://schemas.openxmlformats.org/officeDocument/2006/relationships/image" Target="../media/image106.jpeg"/><Relationship Id="rId9" Type="http://schemas.openxmlformats.org/officeDocument/2006/relationships/image" Target="../media/image111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jpeg"/><Relationship Id="rId3" Type="http://schemas.openxmlformats.org/officeDocument/2006/relationships/image" Target="../media/image115.jpeg"/><Relationship Id="rId7" Type="http://schemas.openxmlformats.org/officeDocument/2006/relationships/image" Target="../media/image119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jpg"/><Relationship Id="rId5" Type="http://schemas.openxmlformats.org/officeDocument/2006/relationships/image" Target="../media/image117.jpeg"/><Relationship Id="rId10" Type="http://schemas.openxmlformats.org/officeDocument/2006/relationships/image" Target="../media/image122.jpeg"/><Relationship Id="rId4" Type="http://schemas.openxmlformats.org/officeDocument/2006/relationships/image" Target="../media/image116.jpeg"/><Relationship Id="rId9" Type="http://schemas.openxmlformats.org/officeDocument/2006/relationships/image" Target="../media/image12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24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jpeg"/><Relationship Id="rId13" Type="http://schemas.openxmlformats.org/officeDocument/2006/relationships/image" Target="../media/image135.jpeg"/><Relationship Id="rId3" Type="http://schemas.openxmlformats.org/officeDocument/2006/relationships/image" Target="../media/image125.jpeg"/><Relationship Id="rId7" Type="http://schemas.openxmlformats.org/officeDocument/2006/relationships/image" Target="../media/image129.jpeg"/><Relationship Id="rId12" Type="http://schemas.openxmlformats.org/officeDocument/2006/relationships/image" Target="../media/image13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28.jpeg"/><Relationship Id="rId11" Type="http://schemas.openxmlformats.org/officeDocument/2006/relationships/image" Target="../media/image133.jpeg"/><Relationship Id="rId5" Type="http://schemas.openxmlformats.org/officeDocument/2006/relationships/image" Target="../media/image127.jpeg"/><Relationship Id="rId10" Type="http://schemas.openxmlformats.org/officeDocument/2006/relationships/image" Target="../media/image132.jpeg"/><Relationship Id="rId4" Type="http://schemas.openxmlformats.org/officeDocument/2006/relationships/image" Target="../media/image126.jpeg"/><Relationship Id="rId9" Type="http://schemas.openxmlformats.org/officeDocument/2006/relationships/image" Target="../media/image131.jpeg"/><Relationship Id="rId14" Type="http://schemas.openxmlformats.org/officeDocument/2006/relationships/image" Target="../media/image13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2.jpeg"/><Relationship Id="rId3" Type="http://schemas.openxmlformats.org/officeDocument/2006/relationships/image" Target="../media/image137.jpeg"/><Relationship Id="rId7" Type="http://schemas.openxmlformats.org/officeDocument/2006/relationships/image" Target="../media/image141.jpeg"/><Relationship Id="rId12" Type="http://schemas.openxmlformats.org/officeDocument/2006/relationships/image" Target="../media/image14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140.jpeg"/><Relationship Id="rId11" Type="http://schemas.openxmlformats.org/officeDocument/2006/relationships/image" Target="../media/image145.jpeg"/><Relationship Id="rId5" Type="http://schemas.openxmlformats.org/officeDocument/2006/relationships/image" Target="../media/image139.jpeg"/><Relationship Id="rId10" Type="http://schemas.openxmlformats.org/officeDocument/2006/relationships/image" Target="../media/image144.jpeg"/><Relationship Id="rId4" Type="http://schemas.openxmlformats.org/officeDocument/2006/relationships/image" Target="../media/image138.jpeg"/><Relationship Id="rId9" Type="http://schemas.openxmlformats.org/officeDocument/2006/relationships/image" Target="../media/image14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7" Type="http://schemas.openxmlformats.org/officeDocument/2006/relationships/image" Target="../media/image15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50.jpeg"/><Relationship Id="rId5" Type="http://schemas.openxmlformats.org/officeDocument/2006/relationships/image" Target="../media/image149.jpeg"/><Relationship Id="rId4" Type="http://schemas.openxmlformats.org/officeDocument/2006/relationships/image" Target="../media/image148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jpeg"/><Relationship Id="rId3" Type="http://schemas.openxmlformats.org/officeDocument/2006/relationships/image" Target="../media/image152.jpeg"/><Relationship Id="rId7" Type="http://schemas.openxmlformats.org/officeDocument/2006/relationships/image" Target="../media/image156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155.jpeg"/><Relationship Id="rId5" Type="http://schemas.openxmlformats.org/officeDocument/2006/relationships/image" Target="../media/image154.jpeg"/><Relationship Id="rId10" Type="http://schemas.openxmlformats.org/officeDocument/2006/relationships/image" Target="../media/image159.jpeg"/><Relationship Id="rId4" Type="http://schemas.openxmlformats.org/officeDocument/2006/relationships/image" Target="../media/image153.jpeg"/><Relationship Id="rId9" Type="http://schemas.openxmlformats.org/officeDocument/2006/relationships/image" Target="../media/image158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jpeg"/><Relationship Id="rId3" Type="http://schemas.openxmlformats.org/officeDocument/2006/relationships/image" Target="../media/image160.jpeg"/><Relationship Id="rId7" Type="http://schemas.openxmlformats.org/officeDocument/2006/relationships/image" Target="../media/image164.jpeg"/><Relationship Id="rId12" Type="http://schemas.openxmlformats.org/officeDocument/2006/relationships/image" Target="../media/image16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63.jpeg"/><Relationship Id="rId11" Type="http://schemas.openxmlformats.org/officeDocument/2006/relationships/image" Target="../media/image168.jpeg"/><Relationship Id="rId5" Type="http://schemas.openxmlformats.org/officeDocument/2006/relationships/image" Target="../media/image162.jpeg"/><Relationship Id="rId10" Type="http://schemas.openxmlformats.org/officeDocument/2006/relationships/image" Target="../media/image167.jpeg"/><Relationship Id="rId4" Type="http://schemas.openxmlformats.org/officeDocument/2006/relationships/image" Target="../media/image161.jpeg"/><Relationship Id="rId9" Type="http://schemas.openxmlformats.org/officeDocument/2006/relationships/image" Target="../media/image166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5.jpg"/><Relationship Id="rId3" Type="http://schemas.openxmlformats.org/officeDocument/2006/relationships/image" Target="../media/image170.jpeg"/><Relationship Id="rId7" Type="http://schemas.openxmlformats.org/officeDocument/2006/relationships/image" Target="../media/image174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6" Type="http://schemas.openxmlformats.org/officeDocument/2006/relationships/image" Target="../media/image173.jpg"/><Relationship Id="rId5" Type="http://schemas.openxmlformats.org/officeDocument/2006/relationships/image" Target="../media/image172.jpeg"/><Relationship Id="rId4" Type="http://schemas.openxmlformats.org/officeDocument/2006/relationships/image" Target="../media/image171.jpe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1.jpeg"/><Relationship Id="rId3" Type="http://schemas.openxmlformats.org/officeDocument/2006/relationships/image" Target="../media/image176.jpeg"/><Relationship Id="rId7" Type="http://schemas.openxmlformats.org/officeDocument/2006/relationships/image" Target="../media/image180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179.jpeg"/><Relationship Id="rId11" Type="http://schemas.openxmlformats.org/officeDocument/2006/relationships/image" Target="../media/image184.jpg"/><Relationship Id="rId5" Type="http://schemas.openxmlformats.org/officeDocument/2006/relationships/image" Target="../media/image178.jpeg"/><Relationship Id="rId10" Type="http://schemas.openxmlformats.org/officeDocument/2006/relationships/image" Target="../media/image183.jpg"/><Relationship Id="rId4" Type="http://schemas.openxmlformats.org/officeDocument/2006/relationships/image" Target="../media/image177.jpeg"/><Relationship Id="rId9" Type="http://schemas.openxmlformats.org/officeDocument/2006/relationships/image" Target="../media/image182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jpeg"/><Relationship Id="rId3" Type="http://schemas.openxmlformats.org/officeDocument/2006/relationships/image" Target="../media/image185.jpeg"/><Relationship Id="rId7" Type="http://schemas.openxmlformats.org/officeDocument/2006/relationships/image" Target="../media/image18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188.jpeg"/><Relationship Id="rId5" Type="http://schemas.openxmlformats.org/officeDocument/2006/relationships/image" Target="../media/image187.jpeg"/><Relationship Id="rId10" Type="http://schemas.openxmlformats.org/officeDocument/2006/relationships/image" Target="../media/image192.jpeg"/><Relationship Id="rId4" Type="http://schemas.openxmlformats.org/officeDocument/2006/relationships/image" Target="../media/image186.jpeg"/><Relationship Id="rId9" Type="http://schemas.openxmlformats.org/officeDocument/2006/relationships/image" Target="../media/image19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4442" y="915566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О результатах деятельности </a:t>
            </a: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муниципального органа </a:t>
            </a: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«Управление культуры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муниципального</a:t>
            </a:r>
            <a:endParaRPr lang="ru-RU" sz="3200" b="1" dirty="0">
              <a:solidFill>
                <a:srgbClr val="003366"/>
              </a:solidFill>
              <a:latin typeface="Liberation Serif" pitchFamily="18" charset="0"/>
            </a:endParaRP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округа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Краснотурьинск </a:t>
            </a:r>
          </a:p>
          <a:p>
            <a:pPr algn="ctr"/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Свердловской области» </a:t>
            </a:r>
            <a:endParaRPr lang="ru-RU" sz="3200" b="1" dirty="0">
              <a:solidFill>
                <a:srgbClr val="003366"/>
              </a:solidFill>
              <a:latin typeface="Liberation Serif" pitchFamily="18" charset="0"/>
            </a:endParaRP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в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2025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году и задачах </a:t>
            </a:r>
          </a:p>
          <a:p>
            <a:pPr algn="ctr"/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на </a:t>
            </a:r>
            <a:r>
              <a:rPr lang="ru-RU" sz="3200" b="1" dirty="0" smtClean="0">
                <a:solidFill>
                  <a:srgbClr val="003366"/>
                </a:solidFill>
                <a:latin typeface="Liberation Serif" pitchFamily="18" charset="0"/>
              </a:rPr>
              <a:t>2026 </a:t>
            </a:r>
            <a:r>
              <a:rPr lang="ru-RU" sz="3200" b="1" dirty="0">
                <a:solidFill>
                  <a:srgbClr val="003366"/>
                </a:solidFill>
                <a:latin typeface="Liberation Serif" pitchFamily="18" charset="0"/>
              </a:rPr>
              <a:t>год</a:t>
            </a:r>
          </a:p>
        </p:txBody>
      </p:sp>
    </p:spTree>
    <p:extLst>
      <p:ext uri="{BB962C8B-B14F-4D97-AF65-F5344CB8AC3E}">
        <p14:creationId xmlns:p14="http://schemas.microsoft.com/office/powerpoint/2010/main" val="10835230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5011" y="555526"/>
            <a:ext cx="83666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задачи в </a:t>
            </a:r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работе</a:t>
            </a:r>
            <a:endParaRPr lang="ru-RU" sz="2000" b="1" dirty="0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1559" y="1275606"/>
            <a:ext cx="818005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3366"/>
                </a:solidFill>
                <a:latin typeface="Liberation Serif" pitchFamily="18" charset="0"/>
              </a:rPr>
              <a:t>Осуществление государственной и </a:t>
            </a:r>
            <a:r>
              <a:rPr lang="ru-RU" sz="2800" b="1" dirty="0">
                <a:solidFill>
                  <a:srgbClr val="003366"/>
                </a:solidFill>
                <a:latin typeface="Liberation Serif" pitchFamily="18" charset="0"/>
              </a:rPr>
              <a:t>региональной политики в сфере культуры, создание условий для эффективной работы муниципальных учреждений культуры и максимальное удовлетворение культурных запросов населения </a:t>
            </a:r>
            <a:r>
              <a:rPr lang="ru-RU" sz="2800" b="1" dirty="0" smtClean="0">
                <a:solidFill>
                  <a:srgbClr val="003366"/>
                </a:solidFill>
                <a:latin typeface="Liberation Serif" pitchFamily="18" charset="0"/>
              </a:rPr>
              <a:t>муниципального </a:t>
            </a:r>
            <a:r>
              <a:rPr lang="ru-RU" sz="2800" b="1" dirty="0">
                <a:solidFill>
                  <a:srgbClr val="003366"/>
                </a:solidFill>
                <a:latin typeface="Liberation Serif" pitchFamily="18" charset="0"/>
              </a:rPr>
              <a:t>округа Краснотурьинск</a:t>
            </a:r>
            <a:endParaRPr lang="ru-RU" sz="28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960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5011" y="555526"/>
            <a:ext cx="83666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Выполнение плана мероприятий 2025 года</a:t>
            </a:r>
            <a:endParaRPr lang="ru-RU" sz="2000" b="1" dirty="0">
              <a:solidFill>
                <a:srgbClr val="003366"/>
              </a:solidFill>
              <a:latin typeface="Liberation Serif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8266" y="955636"/>
            <a:ext cx="869823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обеспечивалось качество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условий предоставляемых 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услуг,  по результатам НОК - 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98%; </a:t>
            </a:r>
            <a:endParaRPr lang="ru-RU" sz="1600" b="1" dirty="0" smtClean="0">
              <a:solidFill>
                <a:srgbClr val="003366"/>
              </a:solidFill>
              <a:latin typeface="Liberation Serif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Краснотурьинск стал лидером  среди муниципалитетов Свердловской области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по продаже билетов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по Пушкинской карте, 1 011 мероприятий, 12 522 - посещения;</a:t>
            </a:r>
            <a:endParaRPr lang="ru-RU" sz="1600" b="1" dirty="0">
              <a:solidFill>
                <a:srgbClr val="003366"/>
              </a:solidFill>
              <a:latin typeface="Liberation Serif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подведомственные учреждения результативно участвовали с проектами в </a:t>
            </a:r>
            <a:r>
              <a:rPr lang="ru-RU" sz="1600" b="1" dirty="0" err="1">
                <a:solidFill>
                  <a:srgbClr val="003366"/>
                </a:solidFill>
                <a:latin typeface="Liberation Serif" panose="02020603050405020304" pitchFamily="18" charset="0"/>
              </a:rPr>
              <a:t>грантовых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конкурсах ( театр кукол, ЦБС, музей);</a:t>
            </a:r>
            <a:endParaRPr lang="ru-RU" sz="1600" b="1" dirty="0">
              <a:solidFill>
                <a:srgbClr val="003366"/>
              </a:solidFill>
              <a:latin typeface="Liberation Serif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проведено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5 636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мероприятий;</a:t>
            </a:r>
          </a:p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-обеспечивалось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повышение квалификации работников учреждений культуры и детских школ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искусств, 97 человек;</a:t>
            </a:r>
            <a:endParaRPr lang="ru-RU" sz="1600" b="1" dirty="0">
              <a:solidFill>
                <a:srgbClr val="003366"/>
              </a:solidFill>
              <a:latin typeface="Liberation Serif" panose="02020603050405020304" pitchFamily="18" charset="0"/>
            </a:endParaRPr>
          </a:p>
          <a:p>
            <a:pPr algn="just"/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в учреждения 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пришли работать три молодых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специалиста (театр кукол, ДМШ №1);</a:t>
            </a:r>
          </a:p>
          <a:p>
            <a:pPr algn="just"/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- 13 выпускников (16 % от выпуска) ДШИ поступили в профильные высшие и средние образовательные учреждения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;</a:t>
            </a:r>
            <a:endParaRPr lang="ru-RU" sz="1600" b="1" dirty="0">
              <a:solidFill>
                <a:srgbClr val="003366"/>
              </a:solidFill>
              <a:latin typeface="Liberation Serif" panose="02020603050405020304" pitchFamily="18" charset="0"/>
            </a:endParaRPr>
          </a:p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выполнен показатель нацпроекта «Семья» по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посещаемости учреждений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культуры на 102 % (план  - 505 190 посещений, факт – 515 920 посещений);</a:t>
            </a:r>
          </a:p>
          <a:p>
            <a:pPr algn="just"/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продолжалось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выполнение мероприятий по устранению </a:t>
            </a:r>
            <a:r>
              <a:rPr lang="ru-RU" sz="1600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предписаний </a:t>
            </a:r>
            <a:r>
              <a:rPr lang="ru-RU" sz="1600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по антитеррористической и пожарной безопасности.</a:t>
            </a:r>
          </a:p>
          <a:p>
            <a:pPr algn="just"/>
            <a:endParaRPr lang="ru-RU" sz="1400" dirty="0">
              <a:latin typeface="Liberation Serif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3065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555526"/>
            <a:ext cx="8712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</a:rPr>
              <a:t>П</a:t>
            </a:r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</a:rPr>
              <a:t>одведомственные </a:t>
            </a: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</a:rPr>
              <a:t>учреждения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791358939"/>
              </p:ext>
            </p:extLst>
          </p:nvPr>
        </p:nvGraphicFramePr>
        <p:xfrm>
          <a:off x="166232" y="1347614"/>
          <a:ext cx="2749584" cy="2736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52807"/>
            <a:ext cx="2160240" cy="1012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" t="2987" r="1232" b="2339"/>
          <a:stretch/>
        </p:blipFill>
        <p:spPr>
          <a:xfrm>
            <a:off x="179512" y="3852904"/>
            <a:ext cx="2448272" cy="1182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2483" y="2422127"/>
            <a:ext cx="3214272" cy="129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C:\Users\User\Desktop\getimag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1106" y="2414640"/>
            <a:ext cx="1804000" cy="126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6754" y="3774300"/>
            <a:ext cx="2472704" cy="1236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C:\Users\User\Desktop\IMG-20201015-WA0018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5920" y="3852904"/>
            <a:ext cx="2822855" cy="115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678" y="969639"/>
            <a:ext cx="1683130" cy="1262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5608" y="696779"/>
            <a:ext cx="1173164" cy="15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011" y="983337"/>
            <a:ext cx="2102377" cy="126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9656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библиотек</a:t>
            </a:r>
            <a:endParaRPr lang="ru-RU" sz="2400" b="1" dirty="0">
              <a:solidFill>
                <a:srgbClr val="C0000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541149"/>
              </p:ext>
            </p:extLst>
          </p:nvPr>
        </p:nvGraphicFramePr>
        <p:xfrm>
          <a:off x="457200" y="1200150"/>
          <a:ext cx="8424936" cy="38164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85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40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71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78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89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Книжный фонд 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191 689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189 550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181 421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264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том числе – количество электронных изданий (ед.)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1 456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1 477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1 477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Новые поступления (ед.)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6 463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7 571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5 875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читателей (ед.)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13 803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14 194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14 553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056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посещений (ед.)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157 619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183 833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182 414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2640">
                <a:tc>
                  <a:txBody>
                    <a:bodyPr/>
                    <a:lstStyle/>
                    <a:p>
                      <a:pPr marL="51435" marR="152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Книговыдача (ед.)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262 465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269 425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275 544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91077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06" y="1273492"/>
            <a:ext cx="1920213" cy="14401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6382" y="1273492"/>
            <a:ext cx="1900270" cy="14252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212387"/>
            <a:ext cx="2344214" cy="15841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3456172"/>
            <a:ext cx="2838319" cy="14601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115" y="1273492"/>
            <a:ext cx="2316257" cy="15444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65218"/>
            <a:ext cx="2771046" cy="155113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128" y="3528180"/>
            <a:ext cx="2675998" cy="138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8804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3"/>
            <a:ext cx="9144000" cy="188046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Централизованной библиотечной системы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2166"/>
            <a:ext cx="2376264" cy="15841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075806"/>
            <a:ext cx="2304256" cy="17281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9345" y="3030033"/>
            <a:ext cx="2607862" cy="177966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769" y="3058668"/>
            <a:ext cx="3062033" cy="172239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374" y="1162166"/>
            <a:ext cx="2647187" cy="158417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0151" y="1197568"/>
            <a:ext cx="2861451" cy="1565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6517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3"/>
            <a:ext cx="9144000" cy="208174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Книжный информационный портал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985" y="1186929"/>
            <a:ext cx="2880320" cy="17135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411" y="3099143"/>
            <a:ext cx="2775605" cy="20341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09343"/>
            <a:ext cx="2766130" cy="19714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31385"/>
            <a:ext cx="3899504" cy="180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0784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3"/>
            <a:ext cx="8964520" cy="273212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Виртуальный концертный зал       Летний читальный зал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4790"/>
            <a:ext cx="2592288" cy="194421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99" y="3219822"/>
            <a:ext cx="2504722" cy="187854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67694"/>
            <a:ext cx="2821750" cy="20391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7494" y="2067694"/>
            <a:ext cx="2637680" cy="1978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1740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3"/>
            <a:ext cx="9144000" cy="210694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Библиотека №8  Заречный район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204580"/>
            <a:ext cx="2623482" cy="17796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54" y="1142386"/>
            <a:ext cx="2668972" cy="17796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309" y="1157147"/>
            <a:ext cx="1854522" cy="17683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204580"/>
            <a:ext cx="2670160" cy="177966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532" y="3291830"/>
            <a:ext cx="3133170" cy="16924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469" y="1269871"/>
            <a:ext cx="3635469" cy="167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92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714363"/>
            <a:ext cx="7416824" cy="417228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80 лет Центральной городской библиотеке                                 100 лет библиотеке № 9 посёлок Рудничный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8386" y="1456973"/>
            <a:ext cx="2323869" cy="15468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4898" y="1227782"/>
            <a:ext cx="2051044" cy="13652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6" y="1472900"/>
            <a:ext cx="2652363" cy="14639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3" y="2650492"/>
            <a:ext cx="1707639" cy="24152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421" y="3260069"/>
            <a:ext cx="2175756" cy="163181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7444"/>
            <a:ext cx="2727898" cy="153444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281" y="2668777"/>
            <a:ext cx="1665325" cy="237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2095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714363"/>
            <a:ext cx="7416824" cy="417228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    Библиотека № 6 посёлок </a:t>
            </a:r>
            <a:r>
              <a:rPr lang="ru-RU" sz="2400" b="1" dirty="0" err="1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Чернореченск</a:t>
            </a: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  Библиотека № 9 посёлок Рудничный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465" y="1779662"/>
            <a:ext cx="3383375" cy="25474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14" y="1275606"/>
            <a:ext cx="2199618" cy="16561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45" y="3164049"/>
            <a:ext cx="2295255" cy="172819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205" y="1271425"/>
            <a:ext cx="2468893" cy="185167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0204" y="3245460"/>
            <a:ext cx="2530591" cy="1752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8168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культурно-досуговых учреждений</a:t>
            </a:r>
            <a:r>
              <a:rPr lang="ru-RU" sz="3200" b="1" dirty="0">
                <a:latin typeface="Liberation Serif" pitchFamily="18" charset="0"/>
              </a:rPr>
              <a:t/>
            </a:r>
            <a:br>
              <a:rPr lang="ru-RU" sz="3200" b="1" dirty="0">
                <a:latin typeface="Liberation Serif" pitchFamily="18" charset="0"/>
              </a:rPr>
            </a:b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502174"/>
              </p:ext>
            </p:extLst>
          </p:nvPr>
        </p:nvGraphicFramePr>
        <p:xfrm>
          <a:off x="179513" y="1131590"/>
          <a:ext cx="8784975" cy="35283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4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37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47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1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84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4276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560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7134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383431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Год</a:t>
                      </a:r>
                    </a:p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Сеть</a:t>
                      </a:r>
                    </a:p>
                    <a:p>
                      <a:pPr marL="431800" indent="-2159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клубных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формиро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-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err="1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ваний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участников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в них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проведенных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мероприятий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 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на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платной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основе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Количество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посетителей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ctr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tc>
                  <a:txBody>
                    <a:bodyPr/>
                    <a:lstStyle/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Из них </a:t>
                      </a:r>
                      <a:endParaRPr lang="ru-RU" sz="1400" b="1" dirty="0" smtClean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детей</a:t>
                      </a:r>
                    </a:p>
                    <a:p>
                      <a:pPr marL="431800" indent="-215900" algn="l">
                        <a:lnSpc>
                          <a:spcPct val="116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(ед</a:t>
                      </a: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</a:rPr>
                        <a:t>.)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14130" marR="1413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987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2023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1 331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972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402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141 530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40 716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987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2024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5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71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1 344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939</a:t>
                      </a:r>
                      <a:endParaRPr lang="ru-RU" sz="1800" b="1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418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173 923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48 416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4987">
                <a:tc>
                  <a:txBody>
                    <a:bodyPr/>
                    <a:lstStyle/>
                    <a:p>
                      <a:pPr marL="431800" indent="-2159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3366"/>
                          </a:solidFill>
                          <a:effectLst/>
                          <a:latin typeface="Liberation Serif"/>
                          <a:ea typeface="Times New Roman"/>
                          <a:cs typeface="Times New Roman"/>
                        </a:rPr>
                        <a:t>2025</a:t>
                      </a:r>
                      <a:endParaRPr lang="ru-RU" sz="1800" b="1" dirty="0">
                        <a:solidFill>
                          <a:srgbClr val="003366"/>
                        </a:solidFill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    5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   71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   1 344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    909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384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   155 923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3366"/>
                          </a:solidFill>
                          <a:latin typeface="Liberation Serif" panose="02020603050405020304" pitchFamily="18" charset="0"/>
                        </a:rPr>
                        <a:t>    49  220</a:t>
                      </a:r>
                      <a:endParaRPr lang="ru-RU" b="1" dirty="0">
                        <a:solidFill>
                          <a:srgbClr val="003366"/>
                        </a:solidFill>
                        <a:latin typeface="Liberation Serif" panose="02020603050405020304" pitchFamily="18" charset="0"/>
                      </a:endParaRPr>
                    </a:p>
                  </a:txBody>
                  <a:tcPr marL="25400" marR="2540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5816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574109"/>
            <a:ext cx="9144000" cy="291862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Участие в конкурсах</a:t>
            </a: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58" y="707731"/>
            <a:ext cx="1507434" cy="20434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58" y="2879656"/>
            <a:ext cx="1485799" cy="20975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959" y="2950432"/>
            <a:ext cx="1489303" cy="20483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823937"/>
            <a:ext cx="1440160" cy="203796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156" y="960200"/>
            <a:ext cx="2796035" cy="20306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500" y="3124821"/>
            <a:ext cx="2650676" cy="183794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1" y="3003797"/>
            <a:ext cx="2755145" cy="195896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5275" y="707731"/>
            <a:ext cx="1545844" cy="216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1411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3"/>
            <a:ext cx="9144000" cy="244002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 </a:t>
            </a:r>
            <a:r>
              <a:rPr lang="ru-RU" sz="3200" b="1" dirty="0">
                <a:latin typeface="Liberation Serif" pitchFamily="18" charset="0"/>
              </a:rPr>
              <a:t/>
            </a:r>
            <a:br>
              <a:rPr lang="ru-RU" sz="3200" b="1" dirty="0">
                <a:latin typeface="Liberation Serif" pitchFamily="18" charset="0"/>
              </a:rPr>
            </a:b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58" y="810695"/>
            <a:ext cx="1654251" cy="12406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28" y="2211635"/>
            <a:ext cx="1892829" cy="14196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2256" y="1085023"/>
            <a:ext cx="2055689" cy="9483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871" y="861134"/>
            <a:ext cx="1592884" cy="119466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607" y="2211710"/>
            <a:ext cx="2755148" cy="141954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58" y="3775403"/>
            <a:ext cx="2758858" cy="12759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194" y="881910"/>
            <a:ext cx="1573555" cy="11801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325548"/>
            <a:ext cx="2076822" cy="131492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195" y="2433898"/>
            <a:ext cx="1433286" cy="119735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199" y="888190"/>
            <a:ext cx="1556809" cy="116760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287" y="3775403"/>
            <a:ext cx="2735194" cy="12660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743" y="3785800"/>
            <a:ext cx="2741012" cy="1265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286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3"/>
            <a:ext cx="9144000" cy="294624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4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Мероприятия досуговых учреждений </a:t>
            </a:r>
            <a:r>
              <a:rPr lang="ru-RU" sz="3200" b="1" dirty="0">
                <a:latin typeface="Liberation Serif" pitchFamily="18" charset="0"/>
              </a:rPr>
              <a:t/>
            </a:r>
            <a:br>
              <a:rPr lang="ru-RU" sz="3200" b="1" dirty="0">
                <a:latin typeface="Liberation Serif" pitchFamily="18" charset="0"/>
              </a:rPr>
            </a:br>
            <a:endParaRPr lang="ru-RU" sz="24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923643"/>
            <a:ext cx="2023424" cy="134894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45" y="2504099"/>
            <a:ext cx="1697385" cy="113159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973708"/>
            <a:ext cx="1944136" cy="1458102"/>
          </a:xfrm>
          <a:prstGeom prst="rect">
            <a:avLst/>
          </a:prstGeom>
        </p:spPr>
      </p:pic>
      <p:pic>
        <p:nvPicPr>
          <p:cNvPr id="1026" name="Picture 2" descr="https://sun9-86.userapi.com/s/v1/ig2/-hbU3T2U25JtLYmxdLQkzMvO5w0yArWZ7llkE129jZ3zHzXCufSf6vmll2EjCnAqWZympIpMeBimclf5BZIMfir1.jpg?quality=95&amp;as=32x15,48x22,72x33,108x50,160x74,240x111,360x166,480x221,540x249,640x295,720x332,1080x498,1280x590,1440x664,2560x1181&amp;from=bu&amp;u=IoQQ697d90m5BQuxetCHTpfhTALmGWIofCXphxkrQmg&amp;cs=640x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743" y="3878909"/>
            <a:ext cx="2306516" cy="1059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077" y="1092988"/>
            <a:ext cx="1358068" cy="101025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227" y="2515812"/>
            <a:ext cx="2542850" cy="117308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827" y="950603"/>
            <a:ext cx="2698936" cy="124509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876" y="3868327"/>
            <a:ext cx="2523250" cy="116404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893" y="2229765"/>
            <a:ext cx="1379484" cy="97789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4387" y="3880753"/>
            <a:ext cx="2036690" cy="11610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474" y="3290193"/>
            <a:ext cx="1334747" cy="17796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618" y="2437707"/>
            <a:ext cx="2437508" cy="1185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83034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2" y="714362"/>
            <a:ext cx="9144000" cy="418563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Региональный концертный зал</a:t>
            </a:r>
            <a:r>
              <a:rPr lang="ru-RU" sz="2000" b="1" dirty="0">
                <a:solidFill>
                  <a:srgbClr val="003366"/>
                </a:solidFill>
                <a:latin typeface="Liberation Serif" pitchFamily="18" charset="0"/>
              </a:rPr>
              <a:t/>
            </a:r>
            <a:br>
              <a:rPr lang="ru-RU" sz="2000" b="1" dirty="0">
                <a:solidFill>
                  <a:srgbClr val="003366"/>
                </a:solidFill>
                <a:latin typeface="Liberation Serif" pitchFamily="18" charset="0"/>
              </a:rPr>
            </a:br>
            <a:endParaRPr lang="ru-RU" sz="2000" b="1" dirty="0">
              <a:solidFill>
                <a:srgbClr val="003366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0170" y="627534"/>
            <a:ext cx="1440160" cy="20335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02" y="627534"/>
            <a:ext cx="1728192" cy="241804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969" y="1972016"/>
            <a:ext cx="1534562" cy="214711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082" y="1644294"/>
            <a:ext cx="1561782" cy="218520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796" y="2711039"/>
            <a:ext cx="1493017" cy="208898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859782"/>
            <a:ext cx="1538479" cy="215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4512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7535"/>
            <a:ext cx="8568952" cy="252604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 smtClean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Укрепление материально – технической базы</a:t>
            </a:r>
            <a:endParaRPr lang="ru-RU" sz="2000" b="1" dirty="0">
              <a:solidFill>
                <a:srgbClr val="002060"/>
              </a:solidFill>
              <a:latin typeface="Liberation Serif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672" y="3693985"/>
            <a:ext cx="1700808" cy="127560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24298" y="2197252"/>
            <a:ext cx="1563636" cy="11727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4133"/>
            <a:ext cx="2569434" cy="11893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31025"/>
            <a:ext cx="2026381" cy="15201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4347"/>
            <a:ext cx="1800200" cy="13501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102205"/>
            <a:ext cx="1104268" cy="14325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471" y="2515637"/>
            <a:ext cx="2098938" cy="121643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1" y="2800968"/>
            <a:ext cx="1598978" cy="21319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683" y="694347"/>
            <a:ext cx="1604797" cy="120359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195" y="1024422"/>
            <a:ext cx="1645791" cy="123434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193" y="987575"/>
            <a:ext cx="1813755" cy="136031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191" y="3866953"/>
            <a:ext cx="2178483" cy="1182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87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27535"/>
            <a:ext cx="8568952" cy="360040"/>
          </a:xfrm>
        </p:spPr>
        <p:txBody>
          <a:bodyPr>
            <a:noAutofit/>
          </a:bodyPr>
          <a:lstStyle/>
          <a:p>
            <a:pPr>
              <a:lnSpc>
                <a:spcPts val="2600"/>
              </a:lnSpc>
            </a:pPr>
            <a:r>
              <a:rPr lang="ru-RU" sz="2000" b="1" dirty="0">
                <a:solidFill>
                  <a:srgbClr val="002060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театра кукол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4603483"/>
              </p:ext>
            </p:extLst>
          </p:nvPr>
        </p:nvGraphicFramePr>
        <p:xfrm>
          <a:off x="395536" y="1203598"/>
          <a:ext cx="8558607" cy="321534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83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7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97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77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47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600" b="0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3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4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202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0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C00000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 </a:t>
                      </a:r>
                      <a:endParaRPr lang="ru-RU" sz="2000" b="1" dirty="0">
                        <a:solidFill>
                          <a:srgbClr val="C0000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10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спектаклей 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546</a:t>
                      </a:r>
                      <a:endParaRPr lang="ru-RU" sz="28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567</a:t>
                      </a:r>
                      <a:endParaRPr lang="ru-RU" sz="28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567</a:t>
                      </a:r>
                      <a:endParaRPr lang="ru-RU" sz="2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42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Новые 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постановки 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(ед.)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solidFill>
                            <a:srgbClr val="003366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rgbClr val="003366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  <a:ea typeface="SimSun"/>
                          <a:cs typeface="Times New Roman"/>
                        </a:rPr>
                        <a:t>5</a:t>
                      </a:r>
                      <a:endParaRPr lang="ru-RU" sz="2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10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Количество зрителей </a:t>
                      </a:r>
                      <a:endParaRPr lang="ru-RU" sz="1800" b="1" dirty="0" smtClean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(</a:t>
                      </a: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itchFamily="18" charset="0"/>
                        </a:rPr>
                        <a:t>тыс. чел.)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itchFamily="18" charset="0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53,1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b="1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55,3</a:t>
                      </a:r>
                      <a:endParaRPr lang="ru-RU" sz="2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8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58</a:t>
                      </a:r>
                      <a:r>
                        <a:rPr lang="ru-RU" sz="28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,7</a:t>
                      </a:r>
                      <a:endParaRPr lang="ru-RU" sz="2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43204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Новые постановки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театра кукол</a:t>
            </a:r>
            <a:b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86729"/>
            <a:ext cx="1515976" cy="21472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906483"/>
            <a:ext cx="2756925" cy="206769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142" y="1223204"/>
            <a:ext cx="2601505" cy="368028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345" y="2952967"/>
            <a:ext cx="2694947" cy="2021210"/>
          </a:xfrm>
          <a:prstGeom prst="rect">
            <a:avLst/>
          </a:prstGeom>
        </p:spPr>
      </p:pic>
      <p:pic>
        <p:nvPicPr>
          <p:cNvPr id="1026" name="Picture 2" descr="https://krasnoturinsk-teatr.ru/upload/resize_cache/iblock/ddc/i8d8l4x2pgrtwq0dv1197uswfl0q0hq1/900_900_1/Bez-avtor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686729"/>
            <a:ext cx="1552795" cy="2193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43558"/>
            <a:ext cx="9144000" cy="144016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Мероприятия театра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кукол</a:t>
            </a:r>
            <a:b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</a:b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579862"/>
            <a:ext cx="2132766" cy="141962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851670"/>
            <a:ext cx="1988840" cy="14916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71" y="638209"/>
            <a:ext cx="1772815" cy="13296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593" y="1036178"/>
            <a:ext cx="2268472" cy="17013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92" y="3451015"/>
            <a:ext cx="3635470" cy="16771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881" y="679937"/>
            <a:ext cx="2133557" cy="98427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644" y="3343300"/>
            <a:ext cx="2256646" cy="169248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84" y="2012496"/>
            <a:ext cx="1850343" cy="138775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107" y="1132989"/>
            <a:ext cx="2136732" cy="1602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2817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Гастрольная и фестивальная деятельность</a:t>
            </a:r>
            <a:r>
              <a:rPr lang="ru-RU" sz="2400" b="1" dirty="0">
                <a:latin typeface="Liberation Serif" pitchFamily="18" charset="0"/>
              </a:rPr>
              <a:t/>
            </a:r>
            <a:br>
              <a:rPr lang="ru-RU" sz="2400" b="1" dirty="0">
                <a:latin typeface="Liberation Serif" pitchFamily="18" charset="0"/>
              </a:rPr>
            </a:br>
            <a:endParaRPr lang="ru-RU" sz="2400" b="1" dirty="0" smtClean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21" y="4089793"/>
            <a:ext cx="1711854" cy="9776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2866" y="2849722"/>
            <a:ext cx="1663741" cy="22174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612450"/>
            <a:ext cx="1552364" cy="20623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97" y="2823832"/>
            <a:ext cx="1639506" cy="12296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374" y="1021096"/>
            <a:ext cx="2480481" cy="165365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282" y="3124360"/>
            <a:ext cx="2444459" cy="18333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915787"/>
            <a:ext cx="2156859" cy="16176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188" y="3124360"/>
            <a:ext cx="2415885" cy="181191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295" y="953110"/>
            <a:ext cx="2250426" cy="168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8812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Ремонтные работы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8008"/>
            <a:ext cx="3672408" cy="36724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223204"/>
            <a:ext cx="3807212" cy="380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106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651718"/>
          </a:xfrm>
        </p:spPr>
        <p:txBody>
          <a:bodyPr>
            <a:normAutofit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Основные показатели деятельности музея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413591"/>
              </p:ext>
            </p:extLst>
          </p:nvPr>
        </p:nvGraphicFramePr>
        <p:xfrm>
          <a:off x="395536" y="1203598"/>
          <a:ext cx="8352927" cy="357530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221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0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01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10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815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400" b="1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Liberation Serif" pitchFamily="18" charset="0"/>
                        </a:rPr>
                        <a:t>2023</a:t>
                      </a:r>
                      <a:endParaRPr lang="ru-RU" sz="24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Liberation Serif" pitchFamily="18" charset="0"/>
                        </a:rPr>
                        <a:t>2024</a:t>
                      </a:r>
                      <a:endParaRPr lang="ru-RU" sz="24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  <a:latin typeface="Liberation Serif" pitchFamily="18" charset="0"/>
                        </a:rPr>
                        <a:t>2025</a:t>
                      </a:r>
                      <a:endParaRPr lang="ru-RU" sz="24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31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Основной фонд: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 общее количество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206 </a:t>
                      </a: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914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207 656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Liberation Serif" panose="02020603050405020304" pitchFamily="18" charset="0"/>
                        </a:rPr>
                        <a:t>208 191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Новые поступления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540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585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Liberation Serif" panose="02020603050405020304" pitchFamily="18" charset="0"/>
                        </a:rPr>
                        <a:t>535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Количество посетителей (тыс. чел.)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106 981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109 889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Liberation Serif" panose="02020603050405020304" pitchFamily="18" charset="0"/>
                        </a:rPr>
                        <a:t>118 896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Количество экскурсий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1 461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1 331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Liberation Serif" panose="02020603050405020304" pitchFamily="18" charset="0"/>
                        </a:rPr>
                        <a:t>1 389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31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Научно-просветительские мероприятия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782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907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Liberation Serif" panose="02020603050405020304" pitchFamily="18" charset="0"/>
                        </a:rPr>
                        <a:t>937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8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Количество выставок (ед.)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lang="ru-RU" sz="24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80</a:t>
                      </a:r>
                      <a:endParaRPr lang="ru-RU" sz="24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Liberation Serif" panose="02020603050405020304" pitchFamily="18" charset="0"/>
                        </a:rPr>
                        <a:t>80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74232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42545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     Мероприятия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музея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709049"/>
            <a:ext cx="1728192" cy="12328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580" y="3660348"/>
            <a:ext cx="1806894" cy="135517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02" y="3678955"/>
            <a:ext cx="1757279" cy="13179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10" y="2445964"/>
            <a:ext cx="2308092" cy="10207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269" y="696157"/>
            <a:ext cx="1842908" cy="12281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724" y="709683"/>
            <a:ext cx="2289578" cy="1524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085" y="1995972"/>
            <a:ext cx="1165303" cy="155373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75" y="1122843"/>
            <a:ext cx="2134794" cy="13211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281" y="2524005"/>
            <a:ext cx="2043381" cy="94266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354" y="3660348"/>
            <a:ext cx="2719579" cy="125461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309" y="1156279"/>
            <a:ext cx="1134019" cy="113401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400937"/>
            <a:ext cx="1969021" cy="114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8070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381024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      Мероприятия </a:t>
            </a:r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музея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43" y="1092764"/>
            <a:ext cx="1193501" cy="212177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369" y="1994058"/>
            <a:ext cx="2021421" cy="13476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5335" y="1311140"/>
            <a:ext cx="2696687" cy="15168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654" y="3643971"/>
            <a:ext cx="2336003" cy="13476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028" y="683144"/>
            <a:ext cx="1920102" cy="108012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130" y="2571750"/>
            <a:ext cx="2575854" cy="118831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90" y="3900318"/>
            <a:ext cx="2365491" cy="109126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630" y="3365072"/>
            <a:ext cx="1643195" cy="162651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387" y="1081715"/>
            <a:ext cx="2470601" cy="1140723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5" y="3900317"/>
            <a:ext cx="2357505" cy="1091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027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9144000" cy="409347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  <a:cs typeface="Times New Roman" pitchFamily="18" charset="0"/>
              </a:rPr>
              <a:t>Организация предоставления дополнительного образования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66" y="1085520"/>
            <a:ext cx="3197101" cy="1798370"/>
          </a:xfrm>
          <a:prstGeom prst="rect">
            <a:avLst/>
          </a:prstGeom>
        </p:spPr>
      </p:pic>
      <p:pic>
        <p:nvPicPr>
          <p:cNvPr id="3074" name="Picture 2" descr="https://sun9-77.userapi.com/s/v1/ig2/O0C4c9Da7it8fTX6W1x6Cb1lbcE39wo4UnmUmvCE9SVH-tk99SkOPoJ3HMaMdj-ZNpTyDxXwJXCOVEVSR7sYzwBo.jpg?quality=95&amp;as=32x24,48x36,72x54,108x81,160x120,240x180,360x270,480x360,540x405,640x480,720x540,1080x810,1280x960&amp;from=bu&amp;u=-fchduzb6gXZO6XqTPpAapWZ8xlMBpZEEWMhM2P5y6w&amp;cs=640x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064486"/>
            <a:ext cx="2411760" cy="180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67" y="3075806"/>
            <a:ext cx="4283968" cy="19763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7" y="1085520"/>
            <a:ext cx="2415230" cy="18114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274" y="3073848"/>
            <a:ext cx="4288214" cy="197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006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6323"/>
            <a:ext cx="8964488" cy="287235"/>
          </a:xfrm>
        </p:spPr>
        <p:txBody>
          <a:bodyPr>
            <a:normAutofit fontScale="90000"/>
          </a:bodyPr>
          <a:lstStyle/>
          <a:p>
            <a:r>
              <a:rPr lang="ru-RU" sz="2400" b="1" dirty="0">
                <a:solidFill>
                  <a:srgbClr val="003366"/>
                </a:solidFill>
                <a:latin typeface="Liberation Serif" pitchFamily="18" charset="0"/>
              </a:rPr>
              <a:t>Участие в конкурсах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605557"/>
              </p:ext>
            </p:extLst>
          </p:nvPr>
        </p:nvGraphicFramePr>
        <p:xfrm>
          <a:off x="107504" y="843558"/>
          <a:ext cx="8856984" cy="416162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86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6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919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28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00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Liberation Serif" pitchFamily="18" charset="0"/>
                        </a:rPr>
                        <a:t>Наименование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Liberation Serif" pitchFamily="18" charset="0"/>
                        </a:rPr>
                        <a:t>2023 </a:t>
                      </a: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Liberation Serif" pitchFamily="18" charset="0"/>
                        </a:rPr>
                        <a:t>2024 </a:t>
                      </a: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Liberation Serif" pitchFamily="18" charset="0"/>
                        </a:rPr>
                        <a:t>2025 </a:t>
                      </a: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год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ДМШ № 1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55 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136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56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173 </a:t>
                      </a:r>
                      <a:r>
                        <a:rPr lang="ru-RU" sz="1800" b="1" dirty="0" smtClean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диплома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 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 дипломов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ДМШ № 3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107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205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124 конкурса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262 диплома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294 диплома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ДХШ</a:t>
                      </a:r>
                      <a:endParaRPr lang="ru-RU" sz="1800" b="1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43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163 диплома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41 конкурс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225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25 конкурсов</a:t>
                      </a:r>
                      <a:endParaRPr lang="ru-RU" sz="1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164 диплома</a:t>
                      </a:r>
                      <a:endParaRPr lang="ru-RU" sz="18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ДХорШ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Liberation Serif" pitchFamily="18" charset="0"/>
                        </a:rPr>
                        <a:t> </a:t>
                      </a:r>
                      <a:endParaRPr lang="ru-RU" sz="180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59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220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44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160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Liberation Serif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283 диплома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37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Liberation Serif" pitchFamily="18" charset="0"/>
                        </a:rPr>
                        <a:t>ИТОГО:</a:t>
                      </a:r>
                      <a:endParaRPr lang="ru-RU" sz="1800" b="1" dirty="0"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264 конкурса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724 диплома</a:t>
                      </a:r>
                      <a:endParaRPr lang="ru-RU" sz="1800" b="1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265 конкурсов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A0"/>
                          </a:solidFill>
                          <a:effectLst/>
                          <a:latin typeface="Liberation Serif" pitchFamily="18" charset="0"/>
                        </a:rPr>
                        <a:t>820 дипломов</a:t>
                      </a:r>
                      <a:endParaRPr lang="ru-RU" sz="1800" b="1" dirty="0">
                        <a:solidFill>
                          <a:srgbClr val="0000A0"/>
                        </a:solidFill>
                        <a:effectLst/>
                        <a:latin typeface="Liberation Serif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252 конкурса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  <a:effectLst/>
                          <a:latin typeface="Liberation Serif" panose="02020603050405020304" pitchFamily="18" charset="0"/>
                          <a:ea typeface="SimSun" panose="02010600030101010101" pitchFamily="2" charset="-122"/>
                          <a:cs typeface="Times New Roman" panose="02020603050405020304" pitchFamily="18" charset="0"/>
                        </a:rPr>
                        <a:t>877 дипломов, из них 13 Гран при</a:t>
                      </a:r>
                      <a:endParaRPr lang="ru-RU" sz="1800" b="1" dirty="0">
                        <a:solidFill>
                          <a:schemeClr val="bg1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16102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22112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Награды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27534"/>
            <a:ext cx="2244441" cy="221171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1102" y="661580"/>
            <a:ext cx="1809128" cy="24121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76" y="2927129"/>
            <a:ext cx="2279432" cy="20336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356" y="970907"/>
            <a:ext cx="2033285" cy="15249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72" y="675783"/>
            <a:ext cx="1552519" cy="20700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145" y="2571750"/>
            <a:ext cx="1820801" cy="24277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72" y="2839244"/>
            <a:ext cx="1552519" cy="22429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409" y="3147814"/>
            <a:ext cx="1851670" cy="1851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0709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28471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П.И. Чайковский. Музыка на все времена и Территория талантов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38" y="985762"/>
            <a:ext cx="2583654" cy="125145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6" y="2437213"/>
            <a:ext cx="1800200" cy="124396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942" y="3830202"/>
            <a:ext cx="2542850" cy="117308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3116" y="945154"/>
            <a:ext cx="2732273" cy="126474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733992"/>
            <a:ext cx="2749632" cy="1272779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8600" y="1005227"/>
            <a:ext cx="2908358" cy="134625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017" y="3852462"/>
            <a:ext cx="2533608" cy="117278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705" y="2437213"/>
            <a:ext cx="2494573" cy="127033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736" y="2388474"/>
            <a:ext cx="1744696" cy="1308522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6416" y="2388474"/>
            <a:ext cx="1618973" cy="1291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8490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50 лет </a:t>
            </a:r>
            <a:r>
              <a:rPr lang="ru-RU" sz="2400" b="1" dirty="0" err="1" smtClean="0">
                <a:solidFill>
                  <a:srgbClr val="003366"/>
                </a:solidFill>
                <a:latin typeface="Liberation Serif" pitchFamily="18" charset="0"/>
              </a:rPr>
              <a:t>ДХорШ</a:t>
            </a: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 и 70 лет ДМШ № 1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7" y="1216460"/>
            <a:ext cx="2366577" cy="177493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157" y="3274742"/>
            <a:ext cx="2349963" cy="17624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788" y="1183019"/>
            <a:ext cx="2520280" cy="189021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266544"/>
            <a:ext cx="2707579" cy="1702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668" y="3363838"/>
            <a:ext cx="2916475" cy="159141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024" y="3256705"/>
            <a:ext cx="2266731" cy="178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5596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Ремонтные работы, приобретения  ДШИ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9582"/>
            <a:ext cx="3048000" cy="17145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30" y="3075805"/>
            <a:ext cx="1041564" cy="18516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405" y="3041533"/>
            <a:ext cx="1080120" cy="19202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056" y="3001334"/>
            <a:ext cx="1501620" cy="200216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797" y="2964028"/>
            <a:ext cx="1557108" cy="207614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390" y="608488"/>
            <a:ext cx="1504421" cy="200628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113" y="2964028"/>
            <a:ext cx="1523698" cy="2031993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943811"/>
            <a:ext cx="1406353" cy="171622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73" y="1074228"/>
            <a:ext cx="1952625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134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272072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Новогодняя кампания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029413"/>
              </p:ext>
            </p:extLst>
          </p:nvPr>
        </p:nvGraphicFramePr>
        <p:xfrm>
          <a:off x="323529" y="843558"/>
          <a:ext cx="8424936" cy="42148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0904">
                  <a:extLst>
                    <a:ext uri="{9D8B030D-6E8A-4147-A177-3AD203B41FA5}">
                      <a16:colId xmlns:a16="http://schemas.microsoft.com/office/drawing/2014/main" val="3339717576"/>
                    </a:ext>
                  </a:extLst>
                </a:gridCol>
                <a:gridCol w="1157764">
                  <a:extLst>
                    <a:ext uri="{9D8B030D-6E8A-4147-A177-3AD203B41FA5}">
                      <a16:colId xmlns:a16="http://schemas.microsoft.com/office/drawing/2014/main" val="3065016389"/>
                    </a:ext>
                  </a:extLst>
                </a:gridCol>
                <a:gridCol w="1157764">
                  <a:extLst>
                    <a:ext uri="{9D8B030D-6E8A-4147-A177-3AD203B41FA5}">
                      <a16:colId xmlns:a16="http://schemas.microsoft.com/office/drawing/2014/main" val="705685174"/>
                    </a:ext>
                  </a:extLst>
                </a:gridCol>
                <a:gridCol w="968032">
                  <a:extLst>
                    <a:ext uri="{9D8B030D-6E8A-4147-A177-3AD203B41FA5}">
                      <a16:colId xmlns:a16="http://schemas.microsoft.com/office/drawing/2014/main" val="127657481"/>
                    </a:ext>
                  </a:extLst>
                </a:gridCol>
                <a:gridCol w="992038">
                  <a:extLst>
                    <a:ext uri="{9D8B030D-6E8A-4147-A177-3AD203B41FA5}">
                      <a16:colId xmlns:a16="http://schemas.microsoft.com/office/drawing/2014/main" val="1046337600"/>
                    </a:ext>
                  </a:extLst>
                </a:gridCol>
                <a:gridCol w="1255344">
                  <a:extLst>
                    <a:ext uri="{9D8B030D-6E8A-4147-A177-3AD203B41FA5}">
                      <a16:colId xmlns:a16="http://schemas.microsoft.com/office/drawing/2014/main" val="2797122716"/>
                    </a:ext>
                  </a:extLst>
                </a:gridCol>
                <a:gridCol w="1255344">
                  <a:extLst>
                    <a:ext uri="{9D8B030D-6E8A-4147-A177-3AD203B41FA5}">
                      <a16:colId xmlns:a16="http://schemas.microsoft.com/office/drawing/2014/main" val="1419810155"/>
                    </a:ext>
                  </a:extLst>
                </a:gridCol>
                <a:gridCol w="127746">
                  <a:extLst>
                    <a:ext uri="{9D8B030D-6E8A-4147-A177-3AD203B41FA5}">
                      <a16:colId xmlns:a16="http://schemas.microsoft.com/office/drawing/2014/main" val="300729189"/>
                    </a:ext>
                  </a:extLst>
                </a:gridCol>
              </a:tblGrid>
              <a:tr h="63329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Наименование учреждения</a:t>
                      </a:r>
                      <a:endParaRPr lang="ru-RU" sz="14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новогодних мероприятий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Количество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посетителей новогодних мероприятий</a:t>
                      </a:r>
                      <a:endParaRPr lang="ru-RU" sz="14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7292329"/>
                  </a:ext>
                </a:extLst>
              </a:tr>
              <a:tr h="5877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для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детей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для взрослых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детей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взрослых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13595387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КДК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62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51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11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5 645 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2 823 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2 822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5144950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ЦКС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47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33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14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2 779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1 789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990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03150480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Музей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19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19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0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257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222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35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81958408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Театр кукол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136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136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0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9 941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6 041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3 900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2029531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ЦДТ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26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26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0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1 000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900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100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70273115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ДК БАЗ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12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8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4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2 700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1 800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900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702866415"/>
                  </a:ext>
                </a:extLst>
              </a:tr>
              <a:tr h="42219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итого: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302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273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29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22 322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13 575</a:t>
                      </a:r>
                      <a:endParaRPr lang="ru-RU" sz="1400" b="1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003366"/>
                          </a:solidFill>
                          <a:effectLst/>
                          <a:latin typeface="Liberation Serif" panose="02020603050405020304" pitchFamily="18" charset="0"/>
                        </a:rPr>
                        <a:t>8 747</a:t>
                      </a:r>
                      <a:endParaRPr lang="ru-RU" sz="1400" b="1" dirty="0">
                        <a:solidFill>
                          <a:srgbClr val="003366"/>
                        </a:solidFill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3639" marR="6363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Liberation Serif" panose="02020603050405020304" pitchFamily="18" charset="0"/>
                        </a:rPr>
                        <a:t> </a:t>
                      </a:r>
                      <a:endParaRPr lang="ru-RU" sz="1400" b="1" dirty="0">
                        <a:effectLst/>
                        <a:latin typeface="Liberation Serif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19879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33180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486"/>
            <a:ext cx="8964488" cy="344080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</a:rPr>
              <a:t>Краснотурьинская феерия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573" y="1131590"/>
            <a:ext cx="2838513" cy="19216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786603"/>
            <a:ext cx="2700523" cy="124688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573" y="3651870"/>
            <a:ext cx="2984755" cy="13816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651870"/>
            <a:ext cx="2767227" cy="12809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6492" y="2283718"/>
            <a:ext cx="2594069" cy="12007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907976"/>
            <a:ext cx="2682845" cy="12418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41" y="907976"/>
            <a:ext cx="2666448" cy="123427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41" y="2256473"/>
            <a:ext cx="2652926" cy="1228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6272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33810"/>
            <a:ext cx="8229600" cy="209748"/>
          </a:xfrm>
        </p:spPr>
        <p:txBody>
          <a:bodyPr>
            <a:normAutofit fontScale="90000"/>
          </a:bodyPr>
          <a:lstStyle/>
          <a:p>
            <a:pPr marL="0" indent="0">
              <a:spcBef>
                <a:spcPts val="0"/>
              </a:spcBef>
            </a:pPr>
            <a:r>
              <a:rPr lang="ru-RU" sz="2400" b="1" dirty="0" smtClean="0">
                <a:solidFill>
                  <a:srgbClr val="003366"/>
                </a:solidFill>
                <a:latin typeface="Liberation Serif" pitchFamily="18" charset="0"/>
                <a:ea typeface="Open Sans Extrabold" pitchFamily="34" charset="0"/>
                <a:cs typeface="Times New Roman" pitchFamily="18" charset="0"/>
              </a:rPr>
              <a:t>Задачи на 2026 год</a:t>
            </a:r>
            <a:endParaRPr lang="ru-RU" sz="2400" b="1" dirty="0" smtClean="0">
              <a:solidFill>
                <a:srgbClr val="003366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915567"/>
            <a:ext cx="87849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dirty="0" smtClean="0"/>
              <a:t>-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обеспечение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оптимальных условий доступа граждан к культурным ценностям и возможности  реализации их творческого потенциала в сфере культуры и искусства, обеспечение качества услуг; </a:t>
            </a:r>
          </a:p>
          <a:p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выполнение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показателей национального проекта «Семья</a:t>
            </a:r>
            <a:r>
              <a:rPr lang="ru-RU" b="1" smtClean="0">
                <a:solidFill>
                  <a:srgbClr val="003366"/>
                </a:solidFill>
                <a:latin typeface="Liberation Serif" panose="02020603050405020304" pitchFamily="18" charset="0"/>
              </a:rPr>
              <a:t>» - 528 150 посещений;</a:t>
            </a:r>
            <a:endParaRPr lang="ru-RU" b="1" dirty="0">
              <a:solidFill>
                <a:srgbClr val="003366"/>
              </a:solidFill>
              <a:latin typeface="Liberation Serif" panose="02020603050405020304" pitchFamily="18" charset="0"/>
            </a:endParaRPr>
          </a:p>
          <a:p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привлечение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учреждениями культуры внебюджетных средств в рамках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  реализации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мероприятий по Пушкинской карте,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участие в </a:t>
            </a:r>
            <a:r>
              <a:rPr lang="ru-RU" b="1" dirty="0" err="1" smtClean="0">
                <a:solidFill>
                  <a:srgbClr val="003366"/>
                </a:solidFill>
                <a:latin typeface="Liberation Serif" panose="02020603050405020304" pitchFamily="18" charset="0"/>
              </a:rPr>
              <a:t>грантовых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 конкурсах, оказание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платных услуг;</a:t>
            </a:r>
          </a:p>
          <a:p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 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создание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2 спектаклей в рамках программы «Театры малых городов России»;</a:t>
            </a:r>
          </a:p>
          <a:p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  </a:t>
            </a:r>
            <a:r>
              <a:rPr lang="ru-RU" b="1" dirty="0" smtClean="0">
                <a:solidFill>
                  <a:srgbClr val="003366"/>
                </a:solidFill>
                <a:latin typeface="Liberation Serif" panose="02020603050405020304" pitchFamily="18" charset="0"/>
              </a:rPr>
              <a:t>- устранение </a:t>
            </a:r>
            <a:r>
              <a:rPr lang="ru-RU" b="1" dirty="0">
                <a:solidFill>
                  <a:srgbClr val="003366"/>
                </a:solidFill>
                <a:latin typeface="Liberation Serif" panose="02020603050405020304" pitchFamily="18" charset="0"/>
              </a:rPr>
              <a:t>предписаний и выполнение судебных решений по антитеррористической защищённости в централизованной библиотечной системе, музее, культурно-досуговом комплексе и централизованной клубной системе.</a:t>
            </a:r>
            <a:endParaRPr lang="ru-RU" sz="1600" b="1" dirty="0">
              <a:solidFill>
                <a:srgbClr val="003366"/>
              </a:solidFill>
              <a:latin typeface="Liberation Serif" pitchFamily="18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78596"/>
            <a:ext cx="8229600" cy="26318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Liberation Serif" pitchFamily="18" charset="0"/>
                <a:cs typeface="Times New Roman" pitchFamily="18" charset="0"/>
              </a:rPr>
              <a:t> СПАСИБО ЗА ВНИМАНИЕ!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Liberation Serif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36638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4099</TotalTime>
  <Words>940</Words>
  <Application>Microsoft Office PowerPoint</Application>
  <PresentationFormat>Экран (16:9)</PresentationFormat>
  <Paragraphs>327</Paragraphs>
  <Slides>36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3" baseType="lpstr">
      <vt:lpstr>SimSun</vt:lpstr>
      <vt:lpstr>Arial</vt:lpstr>
      <vt:lpstr>Calibri</vt:lpstr>
      <vt:lpstr>Liberation Serif</vt:lpstr>
      <vt:lpstr>Open Sans Extrabold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показатели деятельности библиотек</vt:lpstr>
      <vt:lpstr>Мероприятия Централизованной библиотечной системы</vt:lpstr>
      <vt:lpstr>Мероприятия Централизованной библиотечной системы</vt:lpstr>
      <vt:lpstr>Книжный информационный портал</vt:lpstr>
      <vt:lpstr>Виртуальный концертный зал       Летний читальный зал</vt:lpstr>
      <vt:lpstr>Библиотека №8  Заречный район</vt:lpstr>
      <vt:lpstr>80 лет Центральной городской библиотеке                                 100 лет библиотеке № 9 посёлок Рудничный</vt:lpstr>
      <vt:lpstr>    Библиотека № 6 посёлок Чернореченск  Библиотека № 9 посёлок Рудничный</vt:lpstr>
      <vt:lpstr>Основные показатели культурно-досуговых учреждений </vt:lpstr>
      <vt:lpstr>Участие в конкурсах</vt:lpstr>
      <vt:lpstr>Мероприятия досуговых учреждений  </vt:lpstr>
      <vt:lpstr>Мероприятия досуговых учреждений  </vt:lpstr>
      <vt:lpstr>Региональный концертный зал </vt:lpstr>
      <vt:lpstr>Укрепление материально – технической базы</vt:lpstr>
      <vt:lpstr>Основные показатели деятельности театра кукол</vt:lpstr>
      <vt:lpstr>Новые постановки театра кукол </vt:lpstr>
      <vt:lpstr>Мероприятия театра кукол </vt:lpstr>
      <vt:lpstr>Гастрольная и фестивальная деятельность </vt:lpstr>
      <vt:lpstr>Ремонтные работы</vt:lpstr>
      <vt:lpstr>Основные показатели деятельности музея</vt:lpstr>
      <vt:lpstr>      Мероприятия музея</vt:lpstr>
      <vt:lpstr>      Мероприятия музея</vt:lpstr>
      <vt:lpstr>Организация предоставления дополнительного образования</vt:lpstr>
      <vt:lpstr>Участие в конкурсах</vt:lpstr>
      <vt:lpstr>Награды</vt:lpstr>
      <vt:lpstr>П.И. Чайковский. Музыка на все времена и Территория талантов</vt:lpstr>
      <vt:lpstr>50 лет ДХорШ и 70 лет ДМШ № 1</vt:lpstr>
      <vt:lpstr>Ремонтные работы, приобретения  ДШИ</vt:lpstr>
      <vt:lpstr>Новогодняя кампания</vt:lpstr>
      <vt:lpstr>Краснотурьинская феерия</vt:lpstr>
      <vt:lpstr>Задачи на 2026 год</vt:lpstr>
      <vt:lpstr> 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Verstka</dc:creator>
  <cp:lastModifiedBy>User218</cp:lastModifiedBy>
  <cp:revision>460</cp:revision>
  <dcterms:created xsi:type="dcterms:W3CDTF">2017-08-23T12:06:50Z</dcterms:created>
  <dcterms:modified xsi:type="dcterms:W3CDTF">2026-02-02T07:50:28Z</dcterms:modified>
</cp:coreProperties>
</file>